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7" r:id="rId2"/>
    <p:sldId id="258" r:id="rId3"/>
    <p:sldId id="269" r:id="rId4"/>
    <p:sldId id="270" r:id="rId5"/>
    <p:sldId id="259" r:id="rId6"/>
    <p:sldId id="271" r:id="rId7"/>
    <p:sldId id="283" r:id="rId8"/>
    <p:sldId id="278" r:id="rId9"/>
    <p:sldId id="284" r:id="rId10"/>
    <p:sldId id="285" r:id="rId11"/>
    <p:sldId id="286" r:id="rId12"/>
    <p:sldId id="287" r:id="rId13"/>
    <p:sldId id="288" r:id="rId14"/>
    <p:sldId id="290" r:id="rId15"/>
    <p:sldId id="291" r:id="rId16"/>
    <p:sldId id="300" r:id="rId17"/>
    <p:sldId id="296" r:id="rId18"/>
    <p:sldId id="292" r:id="rId19"/>
    <p:sldId id="301" r:id="rId20"/>
    <p:sldId id="304" r:id="rId21"/>
    <p:sldId id="303" r:id="rId22"/>
    <p:sldId id="302" r:id="rId23"/>
    <p:sldId id="30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64" autoAdjust="0"/>
  </p:normalViewPr>
  <p:slideViewPr>
    <p:cSldViewPr snapToGrid="0">
      <p:cViewPr varScale="1">
        <p:scale>
          <a:sx n="107" d="100"/>
          <a:sy n="107" d="100"/>
        </p:scale>
        <p:origin x="714"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5A0E67-6C35-4824-AEEA-443B63650F35}" type="datetimeFigureOut">
              <a:rPr lang="en-US" smtClean="0"/>
              <a:t>8/6/2021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C304FE-D7DC-4C47-8D3F-DD4E53DE617A}" type="slidenum">
              <a:rPr lang="en-US" smtClean="0"/>
              <a:t>‹#›</a:t>
            </a:fld>
            <a:endParaRPr lang="en-US"/>
          </a:p>
        </p:txBody>
      </p:sp>
    </p:spTree>
    <p:extLst>
      <p:ext uri="{BB962C8B-B14F-4D97-AF65-F5344CB8AC3E}">
        <p14:creationId xmlns:p14="http://schemas.microsoft.com/office/powerpoint/2010/main" val="74290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09ED245-F015-A843-8735-B4BF734E04A4}" type="slidenum">
              <a:rPr lang="tr-TR" smtClean="0"/>
              <a:t>1</a:t>
            </a:fld>
            <a:endParaRPr lang="tr-TR"/>
          </a:p>
        </p:txBody>
      </p:sp>
    </p:spTree>
    <p:extLst>
      <p:ext uri="{BB962C8B-B14F-4D97-AF65-F5344CB8AC3E}">
        <p14:creationId xmlns:p14="http://schemas.microsoft.com/office/powerpoint/2010/main" val="1501194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x-none" sz="1000" b="0" dirty="0">
              <a:effectLst/>
              <a:latin typeface="+mn-lt"/>
              <a:ea typeface="+mn-ea"/>
              <a:cs typeface="+mn-cs"/>
              <a:sym typeface="Helvetica Neue"/>
            </a:endParaRPr>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8309C-12FD-FF46-9A19-FEDBA795FDAD}"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251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x-none" sz="1000" b="0" dirty="0">
              <a:effectLst/>
              <a:latin typeface="+mn-lt"/>
              <a:ea typeface="+mn-ea"/>
              <a:cs typeface="+mn-cs"/>
              <a:sym typeface="Helvetica Neue"/>
            </a:endParaRPr>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8309C-12FD-FF46-9A19-FEDBA795FDAD}"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251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x-none" sz="1000" b="0" dirty="0">
              <a:effectLst/>
              <a:latin typeface="+mn-lt"/>
              <a:ea typeface="+mn-ea"/>
              <a:cs typeface="+mn-cs"/>
              <a:sym typeface="Helvetica Neue"/>
            </a:endParaRPr>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8309C-12FD-FF46-9A19-FEDBA795FDAD}"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25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x-none" sz="1000" b="0" dirty="0">
              <a:effectLst/>
              <a:latin typeface="+mn-lt"/>
              <a:ea typeface="+mn-ea"/>
              <a:cs typeface="+mn-cs"/>
              <a:sym typeface="Helvetica Neue"/>
            </a:endParaRPr>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8309C-12FD-FF46-9A19-FEDBA795FDAD}"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251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a:buFont typeface="Arial" panose="020B0604020202020204" pitchFamily="34" charset="0"/>
              <a:buChar char="•"/>
            </a:pPr>
            <a:endParaRPr lang="en-US" noProof="0" dirty="0"/>
          </a:p>
        </p:txBody>
      </p:sp>
      <p:sp>
        <p:nvSpPr>
          <p:cNvPr id="4" name="Slayt Numarası Yer Tutucusu 3"/>
          <p:cNvSpPr>
            <a:spLocks noGrp="1"/>
          </p:cNvSpPr>
          <p:nvPr>
            <p:ph type="sldNum" sz="quarter" idx="5"/>
          </p:nvPr>
        </p:nvSpPr>
        <p:spPr/>
        <p:txBody>
          <a:bodyPr/>
          <a:lstStyle/>
          <a:p>
            <a:fld id="{909ED245-F015-A843-8735-B4BF734E04A4}" type="slidenum">
              <a:rPr lang="tr-TR" smtClean="0"/>
              <a:t>15</a:t>
            </a:fld>
            <a:endParaRPr lang="tr-TR"/>
          </a:p>
        </p:txBody>
      </p:sp>
    </p:spTree>
    <p:extLst>
      <p:ext uri="{BB962C8B-B14F-4D97-AF65-F5344CB8AC3E}">
        <p14:creationId xmlns:p14="http://schemas.microsoft.com/office/powerpoint/2010/main" val="3017837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EDAE7-0B30-4024-ADC9-796940C4292A}" type="slidenum">
              <a:rPr lang="en-US" smtClean="0"/>
              <a:t>16</a:t>
            </a:fld>
            <a:endParaRPr lang="en-US"/>
          </a:p>
        </p:txBody>
      </p:sp>
    </p:spTree>
    <p:extLst>
      <p:ext uri="{BB962C8B-B14F-4D97-AF65-F5344CB8AC3E}">
        <p14:creationId xmlns:p14="http://schemas.microsoft.com/office/powerpoint/2010/main" val="1655836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9ED245-F015-A843-8735-B4BF734E04A4}"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5950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indent="0">
              <a:spcBef>
                <a:spcPts val="0"/>
              </a:spcBef>
              <a:spcAft>
                <a:spcPts val="1060"/>
              </a:spcAft>
              <a:buNone/>
            </a:pPr>
            <a:endParaRPr lang="en-US" sz="1200" dirty="0">
              <a:solidFill>
                <a:schemeClr val="bg2"/>
              </a:solidFill>
            </a:endParaRPr>
          </a:p>
        </p:txBody>
      </p:sp>
      <p:sp>
        <p:nvSpPr>
          <p:cNvPr id="4" name="Slayt Numarası Yer Tutucusu 3"/>
          <p:cNvSpPr>
            <a:spLocks noGrp="1"/>
          </p:cNvSpPr>
          <p:nvPr>
            <p:ph type="sldNum" sz="quarter" idx="5"/>
          </p:nvPr>
        </p:nvSpPr>
        <p:spPr/>
        <p:txBody>
          <a:bodyPr/>
          <a:lstStyle/>
          <a:p>
            <a:fld id="{909ED245-F015-A843-8735-B4BF734E04A4}" type="slidenum">
              <a:rPr lang="tr-TR" smtClean="0"/>
              <a:t>18</a:t>
            </a:fld>
            <a:endParaRPr lang="tr-TR"/>
          </a:p>
        </p:txBody>
      </p:sp>
    </p:spTree>
    <p:extLst>
      <p:ext uri="{BB962C8B-B14F-4D97-AF65-F5344CB8AC3E}">
        <p14:creationId xmlns:p14="http://schemas.microsoft.com/office/powerpoint/2010/main" val="1598294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indent="0">
              <a:spcBef>
                <a:spcPts val="0"/>
              </a:spcBef>
              <a:spcAft>
                <a:spcPts val="1060"/>
              </a:spcAft>
              <a:buNone/>
            </a:pPr>
            <a:endParaRPr lang="en-US" sz="1200" dirty="0">
              <a:solidFill>
                <a:schemeClr val="bg2"/>
              </a:solidFill>
            </a:endParaRPr>
          </a:p>
        </p:txBody>
      </p:sp>
      <p:sp>
        <p:nvSpPr>
          <p:cNvPr id="4" name="Slayt Numarası Yer Tutucusu 3"/>
          <p:cNvSpPr>
            <a:spLocks noGrp="1"/>
          </p:cNvSpPr>
          <p:nvPr>
            <p:ph type="sldNum" sz="quarter" idx="5"/>
          </p:nvPr>
        </p:nvSpPr>
        <p:spPr/>
        <p:txBody>
          <a:bodyPr/>
          <a:lstStyle/>
          <a:p>
            <a:fld id="{909ED245-F015-A843-8735-B4BF734E04A4}" type="slidenum">
              <a:rPr lang="tr-TR" smtClean="0"/>
              <a:t>19</a:t>
            </a:fld>
            <a:endParaRPr lang="tr-TR"/>
          </a:p>
        </p:txBody>
      </p:sp>
    </p:spTree>
    <p:extLst>
      <p:ext uri="{BB962C8B-B14F-4D97-AF65-F5344CB8AC3E}">
        <p14:creationId xmlns:p14="http://schemas.microsoft.com/office/powerpoint/2010/main" val="957822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9ED245-F015-A843-8735-B4BF734E04A4}"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274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a:buFont typeface="Arial" panose="020B0604020202020204" pitchFamily="34" charset="0"/>
              <a:buChar char="•"/>
            </a:pPr>
            <a:endParaRPr lang="en-US" noProof="0" dirty="0"/>
          </a:p>
        </p:txBody>
      </p:sp>
      <p:sp>
        <p:nvSpPr>
          <p:cNvPr id="4" name="Slayt Numarası Yer Tutucusu 3"/>
          <p:cNvSpPr>
            <a:spLocks noGrp="1"/>
          </p:cNvSpPr>
          <p:nvPr>
            <p:ph type="sldNum" sz="quarter" idx="5"/>
          </p:nvPr>
        </p:nvSpPr>
        <p:spPr/>
        <p:txBody>
          <a:bodyPr/>
          <a:lstStyle/>
          <a:p>
            <a:fld id="{909ED245-F015-A843-8735-B4BF734E04A4}" type="slidenum">
              <a:rPr lang="tr-TR" smtClean="0"/>
              <a:t>2</a:t>
            </a:fld>
            <a:endParaRPr lang="tr-TR"/>
          </a:p>
        </p:txBody>
      </p:sp>
    </p:spTree>
    <p:extLst>
      <p:ext uri="{BB962C8B-B14F-4D97-AF65-F5344CB8AC3E}">
        <p14:creationId xmlns:p14="http://schemas.microsoft.com/office/powerpoint/2010/main" val="9483097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9ED245-F015-A843-8735-B4BF734E04A4}"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436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9ED245-F015-A843-8735-B4BF734E04A4}"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593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9ED245-F015-A843-8735-B4BF734E04A4}"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7824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indent="0">
              <a:spcBef>
                <a:spcPts val="0"/>
              </a:spcBef>
              <a:spcAft>
                <a:spcPts val="1060"/>
              </a:spcAft>
              <a:buNone/>
            </a:pPr>
            <a:endParaRPr lang="en-US" sz="1200" dirty="0">
              <a:solidFill>
                <a:schemeClr val="bg2"/>
              </a:solidFill>
            </a:endParaRPr>
          </a:p>
        </p:txBody>
      </p:sp>
      <p:sp>
        <p:nvSpPr>
          <p:cNvPr id="4" name="Slayt Numarası Yer Tutucusu 3"/>
          <p:cNvSpPr>
            <a:spLocks noGrp="1"/>
          </p:cNvSpPr>
          <p:nvPr>
            <p:ph type="sldNum" sz="quarter" idx="5"/>
          </p:nvPr>
        </p:nvSpPr>
        <p:spPr/>
        <p:txBody>
          <a:bodyPr/>
          <a:lstStyle/>
          <a:p>
            <a:fld id="{909ED245-F015-A843-8735-B4BF734E04A4}" type="slidenum">
              <a:rPr lang="tr-TR" smtClean="0"/>
              <a:t>3</a:t>
            </a:fld>
            <a:endParaRPr lang="tr-TR"/>
          </a:p>
        </p:txBody>
      </p:sp>
    </p:spTree>
    <p:extLst>
      <p:ext uri="{BB962C8B-B14F-4D97-AF65-F5344CB8AC3E}">
        <p14:creationId xmlns:p14="http://schemas.microsoft.com/office/powerpoint/2010/main" val="1375791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indent="0">
              <a:spcBef>
                <a:spcPts val="0"/>
              </a:spcBef>
              <a:spcAft>
                <a:spcPts val="1060"/>
              </a:spcAft>
              <a:buNone/>
            </a:pPr>
            <a:endParaRPr lang="en-US" sz="1200" dirty="0">
              <a:solidFill>
                <a:schemeClr val="bg2"/>
              </a:solidFill>
            </a:endParaRPr>
          </a:p>
        </p:txBody>
      </p:sp>
      <p:sp>
        <p:nvSpPr>
          <p:cNvPr id="4" name="Slayt Numarası Yer Tutucusu 3"/>
          <p:cNvSpPr>
            <a:spLocks noGrp="1"/>
          </p:cNvSpPr>
          <p:nvPr>
            <p:ph type="sldNum" sz="quarter" idx="5"/>
          </p:nvPr>
        </p:nvSpPr>
        <p:spPr/>
        <p:txBody>
          <a:bodyPr/>
          <a:lstStyle/>
          <a:p>
            <a:fld id="{909ED245-F015-A843-8735-B4BF734E04A4}" type="slidenum">
              <a:rPr lang="tr-TR" smtClean="0"/>
              <a:t>5</a:t>
            </a:fld>
            <a:endParaRPr lang="tr-TR"/>
          </a:p>
        </p:txBody>
      </p:sp>
    </p:spTree>
    <p:extLst>
      <p:ext uri="{BB962C8B-B14F-4D97-AF65-F5344CB8AC3E}">
        <p14:creationId xmlns:p14="http://schemas.microsoft.com/office/powerpoint/2010/main" val="1598294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171450" indent="-171450">
              <a:buFont typeface="Arial" panose="020B0604020202020204" pitchFamily="34" charset="0"/>
              <a:buChar char="•"/>
            </a:pPr>
            <a:endParaRPr lang="en-US" noProof="0" dirty="0"/>
          </a:p>
        </p:txBody>
      </p:sp>
      <p:sp>
        <p:nvSpPr>
          <p:cNvPr id="4" name="Slayt Numarası Yer Tutucusu 3"/>
          <p:cNvSpPr>
            <a:spLocks noGrp="1"/>
          </p:cNvSpPr>
          <p:nvPr>
            <p:ph type="sldNum" sz="quarter" idx="5"/>
          </p:nvPr>
        </p:nvSpPr>
        <p:spPr/>
        <p:txBody>
          <a:bodyPr/>
          <a:lstStyle/>
          <a:p>
            <a:fld id="{909ED245-F015-A843-8735-B4BF734E04A4}" type="slidenum">
              <a:rPr lang="tr-TR" smtClean="0"/>
              <a:t>6</a:t>
            </a:fld>
            <a:endParaRPr lang="tr-TR"/>
          </a:p>
        </p:txBody>
      </p:sp>
    </p:spTree>
    <p:extLst>
      <p:ext uri="{BB962C8B-B14F-4D97-AF65-F5344CB8AC3E}">
        <p14:creationId xmlns:p14="http://schemas.microsoft.com/office/powerpoint/2010/main" val="3785976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9ED245-F015-A843-8735-B4BF734E04A4}"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1236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x-none" sz="1000" b="0" dirty="0">
              <a:effectLst/>
              <a:latin typeface="+mn-lt"/>
              <a:ea typeface="+mn-ea"/>
              <a:cs typeface="+mn-cs"/>
              <a:sym typeface="Helvetica Neue"/>
            </a:endParaRPr>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8309C-12FD-FF46-9A19-FEDBA795FDAD}"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251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x-none" sz="1000" b="0" dirty="0">
              <a:effectLst/>
              <a:latin typeface="+mn-lt"/>
              <a:ea typeface="+mn-ea"/>
              <a:cs typeface="+mn-cs"/>
              <a:sym typeface="Helvetica Neue"/>
            </a:endParaRPr>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8309C-12FD-FF46-9A19-FEDBA795FDAD}"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251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x-none" sz="1000" b="0" dirty="0">
              <a:effectLst/>
              <a:latin typeface="+mn-lt"/>
              <a:ea typeface="+mn-ea"/>
              <a:cs typeface="+mn-cs"/>
              <a:sym typeface="Helvetica Neue"/>
            </a:endParaRPr>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88309C-12FD-FF46-9A19-FEDBA795FDAD}"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251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05DC4-B4C3-417D-B5F0-9F9ED3BAE2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188C7B-5FE7-44D3-BCD2-D78EC65911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FA52C4-68CF-407A-83AB-B7F41DA36B81}"/>
              </a:ext>
            </a:extLst>
          </p:cNvPr>
          <p:cNvSpPr>
            <a:spLocks noGrp="1"/>
          </p:cNvSpPr>
          <p:nvPr>
            <p:ph type="dt" sz="half" idx="10"/>
          </p:nvPr>
        </p:nvSpPr>
        <p:spPr/>
        <p:txBody>
          <a:bodyPr/>
          <a:lstStyle/>
          <a:p>
            <a:fld id="{C2B4B14D-D2D4-4EA9-BEC8-D7424D339E7B}" type="datetimeFigureOut">
              <a:rPr lang="en-US" smtClean="0"/>
              <a:t>8/6/2021</a:t>
            </a:fld>
            <a:endParaRPr lang="en-US"/>
          </a:p>
        </p:txBody>
      </p:sp>
      <p:sp>
        <p:nvSpPr>
          <p:cNvPr id="5" name="Footer Placeholder 4">
            <a:extLst>
              <a:ext uri="{FF2B5EF4-FFF2-40B4-BE49-F238E27FC236}">
                <a16:creationId xmlns:a16="http://schemas.microsoft.com/office/drawing/2014/main" id="{6697DE71-BB0D-405B-BA83-264703D7EF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588EE8-5E7B-460F-AD04-60FA588DD8CA}"/>
              </a:ext>
            </a:extLst>
          </p:cNvPr>
          <p:cNvSpPr>
            <a:spLocks noGrp="1"/>
          </p:cNvSpPr>
          <p:nvPr>
            <p:ph type="sldNum" sz="quarter" idx="12"/>
          </p:nvPr>
        </p:nvSpPr>
        <p:spPr/>
        <p:txBody>
          <a:bodyPr/>
          <a:lstStyle/>
          <a:p>
            <a:fld id="{BCA1B3D7-373B-4220-96CD-636AA78379ED}" type="slidenum">
              <a:rPr lang="en-US" smtClean="0"/>
              <a:t>‹#›</a:t>
            </a:fld>
            <a:endParaRPr lang="en-US"/>
          </a:p>
        </p:txBody>
      </p:sp>
    </p:spTree>
    <p:extLst>
      <p:ext uri="{BB962C8B-B14F-4D97-AF65-F5344CB8AC3E}">
        <p14:creationId xmlns:p14="http://schemas.microsoft.com/office/powerpoint/2010/main" val="4150256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77D95-84AA-4B45-ADFC-EE501A8A64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61363E-7AF9-4378-8F2A-3EAD2C0A4E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86AC4-CEBC-456A-A834-2547F6127CAA}"/>
              </a:ext>
            </a:extLst>
          </p:cNvPr>
          <p:cNvSpPr>
            <a:spLocks noGrp="1"/>
          </p:cNvSpPr>
          <p:nvPr>
            <p:ph type="dt" sz="half" idx="10"/>
          </p:nvPr>
        </p:nvSpPr>
        <p:spPr/>
        <p:txBody>
          <a:bodyPr/>
          <a:lstStyle/>
          <a:p>
            <a:fld id="{C2B4B14D-D2D4-4EA9-BEC8-D7424D339E7B}" type="datetimeFigureOut">
              <a:rPr lang="en-US" smtClean="0"/>
              <a:t>8/6/2021</a:t>
            </a:fld>
            <a:endParaRPr lang="en-US"/>
          </a:p>
        </p:txBody>
      </p:sp>
      <p:sp>
        <p:nvSpPr>
          <p:cNvPr id="5" name="Footer Placeholder 4">
            <a:extLst>
              <a:ext uri="{FF2B5EF4-FFF2-40B4-BE49-F238E27FC236}">
                <a16:creationId xmlns:a16="http://schemas.microsoft.com/office/drawing/2014/main" id="{B341367C-DF05-46D9-8EBD-FB5C858E38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FBD988-0F4F-4E1A-AEAD-0E4556AA4EC9}"/>
              </a:ext>
            </a:extLst>
          </p:cNvPr>
          <p:cNvSpPr>
            <a:spLocks noGrp="1"/>
          </p:cNvSpPr>
          <p:nvPr>
            <p:ph type="sldNum" sz="quarter" idx="12"/>
          </p:nvPr>
        </p:nvSpPr>
        <p:spPr/>
        <p:txBody>
          <a:bodyPr/>
          <a:lstStyle/>
          <a:p>
            <a:fld id="{BCA1B3D7-373B-4220-96CD-636AA78379ED}" type="slidenum">
              <a:rPr lang="en-US" smtClean="0"/>
              <a:t>‹#›</a:t>
            </a:fld>
            <a:endParaRPr lang="en-US"/>
          </a:p>
        </p:txBody>
      </p:sp>
    </p:spTree>
    <p:extLst>
      <p:ext uri="{BB962C8B-B14F-4D97-AF65-F5344CB8AC3E}">
        <p14:creationId xmlns:p14="http://schemas.microsoft.com/office/powerpoint/2010/main" val="3866427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AB03BB-BAA7-4629-A813-BDA84552F9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CE97F0-3C02-4150-9B72-96A11B117F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725333-ADCD-43F0-A71D-C5A7784CE8F7}"/>
              </a:ext>
            </a:extLst>
          </p:cNvPr>
          <p:cNvSpPr>
            <a:spLocks noGrp="1"/>
          </p:cNvSpPr>
          <p:nvPr>
            <p:ph type="dt" sz="half" idx="10"/>
          </p:nvPr>
        </p:nvSpPr>
        <p:spPr/>
        <p:txBody>
          <a:bodyPr/>
          <a:lstStyle/>
          <a:p>
            <a:fld id="{C2B4B14D-D2D4-4EA9-BEC8-D7424D339E7B}" type="datetimeFigureOut">
              <a:rPr lang="en-US" smtClean="0"/>
              <a:t>8/6/2021</a:t>
            </a:fld>
            <a:endParaRPr lang="en-US"/>
          </a:p>
        </p:txBody>
      </p:sp>
      <p:sp>
        <p:nvSpPr>
          <p:cNvPr id="5" name="Footer Placeholder 4">
            <a:extLst>
              <a:ext uri="{FF2B5EF4-FFF2-40B4-BE49-F238E27FC236}">
                <a16:creationId xmlns:a16="http://schemas.microsoft.com/office/drawing/2014/main" id="{2E7E0124-2213-4D8C-BF7D-E71213C0C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C09235-7B41-4AFC-8E8D-FEB367560E43}"/>
              </a:ext>
            </a:extLst>
          </p:cNvPr>
          <p:cNvSpPr>
            <a:spLocks noGrp="1"/>
          </p:cNvSpPr>
          <p:nvPr>
            <p:ph type="sldNum" sz="quarter" idx="12"/>
          </p:nvPr>
        </p:nvSpPr>
        <p:spPr/>
        <p:txBody>
          <a:bodyPr/>
          <a:lstStyle/>
          <a:p>
            <a:fld id="{BCA1B3D7-373B-4220-96CD-636AA78379ED}" type="slidenum">
              <a:rPr lang="en-US" smtClean="0"/>
              <a:t>‹#›</a:t>
            </a:fld>
            <a:endParaRPr lang="en-US"/>
          </a:p>
        </p:txBody>
      </p:sp>
    </p:spTree>
    <p:extLst>
      <p:ext uri="{BB962C8B-B14F-4D97-AF65-F5344CB8AC3E}">
        <p14:creationId xmlns:p14="http://schemas.microsoft.com/office/powerpoint/2010/main" val="1320726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07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628907"/>
            <a:ext cx="10515600" cy="866260"/>
          </a:xfrm>
        </p:spPr>
        <p:txBody>
          <a:bodyPr anchor="ctr">
            <a:normAutofit/>
          </a:bodyPr>
          <a:lstStyle>
            <a:lvl1pPr algn="l">
              <a:defRPr sz="3600">
                <a:solidFill>
                  <a:schemeClr val="tx1"/>
                </a:solidFill>
              </a:defRPr>
            </a:lvl1pPr>
          </a:lstStyle>
          <a:p>
            <a:r>
              <a:rPr lang="en-US"/>
              <a:t>Click to edit Master title style</a:t>
            </a:r>
          </a:p>
        </p:txBody>
      </p:sp>
      <p:sp>
        <p:nvSpPr>
          <p:cNvPr id="3" name="Subtitle 2"/>
          <p:cNvSpPr>
            <a:spLocks noGrp="1"/>
          </p:cNvSpPr>
          <p:nvPr>
            <p:ph type="subTitle" idx="1"/>
          </p:nvPr>
        </p:nvSpPr>
        <p:spPr>
          <a:xfrm>
            <a:off x="838200" y="1214973"/>
            <a:ext cx="10515600" cy="560387"/>
          </a:xfrm>
        </p:spPr>
        <p:txBody>
          <a:bodyPr anchor="ct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0500AB0-E00A-A24C-BA1C-1EE4575F5673}" type="datetime1">
              <a:rPr lang="en-US" smtClean="0"/>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813BF9-5145-4417-B95D-FA8627973885}" type="slidenum">
              <a:rPr lang="en-US" smtClean="0"/>
              <a:t>‹#›</a:t>
            </a:fld>
            <a:endParaRPr lang="en-US"/>
          </a:p>
        </p:txBody>
      </p:sp>
    </p:spTree>
    <p:extLst>
      <p:ext uri="{BB962C8B-B14F-4D97-AF65-F5344CB8AC3E}">
        <p14:creationId xmlns:p14="http://schemas.microsoft.com/office/powerpoint/2010/main" val="1179568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807BC-FE59-42F1-9A49-64143D328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0DD990-7AD1-4909-BC4E-A7279FACAC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F13DF1-D831-48F4-A55B-CB50C5366B6C}"/>
              </a:ext>
            </a:extLst>
          </p:cNvPr>
          <p:cNvSpPr>
            <a:spLocks noGrp="1"/>
          </p:cNvSpPr>
          <p:nvPr>
            <p:ph type="dt" sz="half" idx="10"/>
          </p:nvPr>
        </p:nvSpPr>
        <p:spPr/>
        <p:txBody>
          <a:bodyPr/>
          <a:lstStyle/>
          <a:p>
            <a:fld id="{C2B4B14D-D2D4-4EA9-BEC8-D7424D339E7B}" type="datetimeFigureOut">
              <a:rPr lang="en-US" smtClean="0"/>
              <a:t>8/6/2021</a:t>
            </a:fld>
            <a:endParaRPr lang="en-US"/>
          </a:p>
        </p:txBody>
      </p:sp>
      <p:sp>
        <p:nvSpPr>
          <p:cNvPr id="5" name="Footer Placeholder 4">
            <a:extLst>
              <a:ext uri="{FF2B5EF4-FFF2-40B4-BE49-F238E27FC236}">
                <a16:creationId xmlns:a16="http://schemas.microsoft.com/office/drawing/2014/main" id="{15D061F1-1E62-4766-BAB9-A7F6FF9236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7027DB-AE59-457E-BF68-956372CD2483}"/>
              </a:ext>
            </a:extLst>
          </p:cNvPr>
          <p:cNvSpPr>
            <a:spLocks noGrp="1"/>
          </p:cNvSpPr>
          <p:nvPr>
            <p:ph type="sldNum" sz="quarter" idx="12"/>
          </p:nvPr>
        </p:nvSpPr>
        <p:spPr/>
        <p:txBody>
          <a:bodyPr/>
          <a:lstStyle/>
          <a:p>
            <a:fld id="{BCA1B3D7-373B-4220-96CD-636AA78379ED}" type="slidenum">
              <a:rPr lang="en-US" smtClean="0"/>
              <a:t>‹#›</a:t>
            </a:fld>
            <a:endParaRPr lang="en-US"/>
          </a:p>
        </p:txBody>
      </p:sp>
    </p:spTree>
    <p:extLst>
      <p:ext uri="{BB962C8B-B14F-4D97-AF65-F5344CB8AC3E}">
        <p14:creationId xmlns:p14="http://schemas.microsoft.com/office/powerpoint/2010/main" val="3201479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6F0EB-C5D4-4642-B73E-C07110135E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291916-28E8-4E90-8811-2BE1320FCC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B29DF8-3964-46DD-8E2E-6B0D2C5A364B}"/>
              </a:ext>
            </a:extLst>
          </p:cNvPr>
          <p:cNvSpPr>
            <a:spLocks noGrp="1"/>
          </p:cNvSpPr>
          <p:nvPr>
            <p:ph type="dt" sz="half" idx="10"/>
          </p:nvPr>
        </p:nvSpPr>
        <p:spPr/>
        <p:txBody>
          <a:bodyPr/>
          <a:lstStyle/>
          <a:p>
            <a:fld id="{C2B4B14D-D2D4-4EA9-BEC8-D7424D339E7B}" type="datetimeFigureOut">
              <a:rPr lang="en-US" smtClean="0"/>
              <a:t>8/6/2021</a:t>
            </a:fld>
            <a:endParaRPr lang="en-US"/>
          </a:p>
        </p:txBody>
      </p:sp>
      <p:sp>
        <p:nvSpPr>
          <p:cNvPr id="5" name="Footer Placeholder 4">
            <a:extLst>
              <a:ext uri="{FF2B5EF4-FFF2-40B4-BE49-F238E27FC236}">
                <a16:creationId xmlns:a16="http://schemas.microsoft.com/office/drawing/2014/main" id="{B45BB808-7F5F-41E2-A554-82155A08C1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955E0-A86F-4996-B210-A19CBE8027AA}"/>
              </a:ext>
            </a:extLst>
          </p:cNvPr>
          <p:cNvSpPr>
            <a:spLocks noGrp="1"/>
          </p:cNvSpPr>
          <p:nvPr>
            <p:ph type="sldNum" sz="quarter" idx="12"/>
          </p:nvPr>
        </p:nvSpPr>
        <p:spPr/>
        <p:txBody>
          <a:bodyPr/>
          <a:lstStyle/>
          <a:p>
            <a:fld id="{BCA1B3D7-373B-4220-96CD-636AA78379ED}" type="slidenum">
              <a:rPr lang="en-US" smtClean="0"/>
              <a:t>‹#›</a:t>
            </a:fld>
            <a:endParaRPr lang="en-US"/>
          </a:p>
        </p:txBody>
      </p:sp>
    </p:spTree>
    <p:extLst>
      <p:ext uri="{BB962C8B-B14F-4D97-AF65-F5344CB8AC3E}">
        <p14:creationId xmlns:p14="http://schemas.microsoft.com/office/powerpoint/2010/main" val="967139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9761D-A89E-4DFE-902D-88B39A02CA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FBC6B3-AAC6-4B0C-A042-F813AEABA0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E7221C-D680-4CFA-A8BA-35E953478F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4EE634-0487-4EDB-B8DF-2D61229B810C}"/>
              </a:ext>
            </a:extLst>
          </p:cNvPr>
          <p:cNvSpPr>
            <a:spLocks noGrp="1"/>
          </p:cNvSpPr>
          <p:nvPr>
            <p:ph type="dt" sz="half" idx="10"/>
          </p:nvPr>
        </p:nvSpPr>
        <p:spPr/>
        <p:txBody>
          <a:bodyPr/>
          <a:lstStyle/>
          <a:p>
            <a:fld id="{C2B4B14D-D2D4-4EA9-BEC8-D7424D339E7B}" type="datetimeFigureOut">
              <a:rPr lang="en-US" smtClean="0"/>
              <a:t>8/6/2021</a:t>
            </a:fld>
            <a:endParaRPr lang="en-US"/>
          </a:p>
        </p:txBody>
      </p:sp>
      <p:sp>
        <p:nvSpPr>
          <p:cNvPr id="6" name="Footer Placeholder 5">
            <a:extLst>
              <a:ext uri="{FF2B5EF4-FFF2-40B4-BE49-F238E27FC236}">
                <a16:creationId xmlns:a16="http://schemas.microsoft.com/office/drawing/2014/main" id="{79A50D74-B4D3-4488-A7F1-A810E1E0C8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7DC42D-D408-42DA-AFEA-02560405CADE}"/>
              </a:ext>
            </a:extLst>
          </p:cNvPr>
          <p:cNvSpPr>
            <a:spLocks noGrp="1"/>
          </p:cNvSpPr>
          <p:nvPr>
            <p:ph type="sldNum" sz="quarter" idx="12"/>
          </p:nvPr>
        </p:nvSpPr>
        <p:spPr/>
        <p:txBody>
          <a:bodyPr/>
          <a:lstStyle/>
          <a:p>
            <a:fld id="{BCA1B3D7-373B-4220-96CD-636AA78379ED}" type="slidenum">
              <a:rPr lang="en-US" smtClean="0"/>
              <a:t>‹#›</a:t>
            </a:fld>
            <a:endParaRPr lang="en-US"/>
          </a:p>
        </p:txBody>
      </p:sp>
    </p:spTree>
    <p:extLst>
      <p:ext uri="{BB962C8B-B14F-4D97-AF65-F5344CB8AC3E}">
        <p14:creationId xmlns:p14="http://schemas.microsoft.com/office/powerpoint/2010/main" val="1462178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C8540-D05B-4378-8B4A-148A8EC6A1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155791-DC6A-45A3-9CF5-6AFC2D6BDC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7823A8-F4EB-4449-BA45-CD7155ED30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303D58-08F5-40BD-ADF9-EC52365CB3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726A8-EB10-4283-936C-47C22F36E6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DB159-47AE-4B78-88E4-42E96ED1E80A}"/>
              </a:ext>
            </a:extLst>
          </p:cNvPr>
          <p:cNvSpPr>
            <a:spLocks noGrp="1"/>
          </p:cNvSpPr>
          <p:nvPr>
            <p:ph type="dt" sz="half" idx="10"/>
          </p:nvPr>
        </p:nvSpPr>
        <p:spPr/>
        <p:txBody>
          <a:bodyPr/>
          <a:lstStyle/>
          <a:p>
            <a:fld id="{C2B4B14D-D2D4-4EA9-BEC8-D7424D339E7B}" type="datetimeFigureOut">
              <a:rPr lang="en-US" smtClean="0"/>
              <a:t>8/6/2021</a:t>
            </a:fld>
            <a:endParaRPr lang="en-US"/>
          </a:p>
        </p:txBody>
      </p:sp>
      <p:sp>
        <p:nvSpPr>
          <p:cNvPr id="8" name="Footer Placeholder 7">
            <a:extLst>
              <a:ext uri="{FF2B5EF4-FFF2-40B4-BE49-F238E27FC236}">
                <a16:creationId xmlns:a16="http://schemas.microsoft.com/office/drawing/2014/main" id="{85A8D93C-E7E2-4F06-9A36-11E390020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42B505-34BD-4F98-926E-D3D86B25B2DE}"/>
              </a:ext>
            </a:extLst>
          </p:cNvPr>
          <p:cNvSpPr>
            <a:spLocks noGrp="1"/>
          </p:cNvSpPr>
          <p:nvPr>
            <p:ph type="sldNum" sz="quarter" idx="12"/>
          </p:nvPr>
        </p:nvSpPr>
        <p:spPr/>
        <p:txBody>
          <a:bodyPr/>
          <a:lstStyle/>
          <a:p>
            <a:fld id="{BCA1B3D7-373B-4220-96CD-636AA78379ED}" type="slidenum">
              <a:rPr lang="en-US" smtClean="0"/>
              <a:t>‹#›</a:t>
            </a:fld>
            <a:endParaRPr lang="en-US"/>
          </a:p>
        </p:txBody>
      </p:sp>
    </p:spTree>
    <p:extLst>
      <p:ext uri="{BB962C8B-B14F-4D97-AF65-F5344CB8AC3E}">
        <p14:creationId xmlns:p14="http://schemas.microsoft.com/office/powerpoint/2010/main" val="1281396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CBB03-34D2-4FEC-9978-145D1A4A87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1FD93-065B-41A3-8E9F-7D2F457430B5}"/>
              </a:ext>
            </a:extLst>
          </p:cNvPr>
          <p:cNvSpPr>
            <a:spLocks noGrp="1"/>
          </p:cNvSpPr>
          <p:nvPr>
            <p:ph type="dt" sz="half" idx="10"/>
          </p:nvPr>
        </p:nvSpPr>
        <p:spPr/>
        <p:txBody>
          <a:bodyPr/>
          <a:lstStyle/>
          <a:p>
            <a:fld id="{C2B4B14D-D2D4-4EA9-BEC8-D7424D339E7B}" type="datetimeFigureOut">
              <a:rPr lang="en-US" smtClean="0"/>
              <a:t>8/6/2021</a:t>
            </a:fld>
            <a:endParaRPr lang="en-US"/>
          </a:p>
        </p:txBody>
      </p:sp>
      <p:sp>
        <p:nvSpPr>
          <p:cNvPr id="4" name="Footer Placeholder 3">
            <a:extLst>
              <a:ext uri="{FF2B5EF4-FFF2-40B4-BE49-F238E27FC236}">
                <a16:creationId xmlns:a16="http://schemas.microsoft.com/office/drawing/2014/main" id="{1ACDAFA8-E812-406E-B2AA-1F533251DA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321F6C-C061-4F01-A8A7-9C41A688FE4D}"/>
              </a:ext>
            </a:extLst>
          </p:cNvPr>
          <p:cNvSpPr>
            <a:spLocks noGrp="1"/>
          </p:cNvSpPr>
          <p:nvPr>
            <p:ph type="sldNum" sz="quarter" idx="12"/>
          </p:nvPr>
        </p:nvSpPr>
        <p:spPr/>
        <p:txBody>
          <a:bodyPr/>
          <a:lstStyle/>
          <a:p>
            <a:fld id="{BCA1B3D7-373B-4220-96CD-636AA78379ED}" type="slidenum">
              <a:rPr lang="en-US" smtClean="0"/>
              <a:t>‹#›</a:t>
            </a:fld>
            <a:endParaRPr lang="en-US"/>
          </a:p>
        </p:txBody>
      </p:sp>
    </p:spTree>
    <p:extLst>
      <p:ext uri="{BB962C8B-B14F-4D97-AF65-F5344CB8AC3E}">
        <p14:creationId xmlns:p14="http://schemas.microsoft.com/office/powerpoint/2010/main" val="3270857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9FF91B-8131-40F7-A879-0F62B88BB6D8}"/>
              </a:ext>
            </a:extLst>
          </p:cNvPr>
          <p:cNvSpPr>
            <a:spLocks noGrp="1"/>
          </p:cNvSpPr>
          <p:nvPr>
            <p:ph type="dt" sz="half" idx="10"/>
          </p:nvPr>
        </p:nvSpPr>
        <p:spPr/>
        <p:txBody>
          <a:bodyPr/>
          <a:lstStyle/>
          <a:p>
            <a:fld id="{C2B4B14D-D2D4-4EA9-BEC8-D7424D339E7B}" type="datetimeFigureOut">
              <a:rPr lang="en-US" smtClean="0"/>
              <a:t>8/6/2021</a:t>
            </a:fld>
            <a:endParaRPr lang="en-US"/>
          </a:p>
        </p:txBody>
      </p:sp>
      <p:sp>
        <p:nvSpPr>
          <p:cNvPr id="3" name="Footer Placeholder 2">
            <a:extLst>
              <a:ext uri="{FF2B5EF4-FFF2-40B4-BE49-F238E27FC236}">
                <a16:creationId xmlns:a16="http://schemas.microsoft.com/office/drawing/2014/main" id="{52AD2A47-2B2E-4FF4-8E0F-28D57DC2D6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615209-57AC-453F-A343-CC46887E48E7}"/>
              </a:ext>
            </a:extLst>
          </p:cNvPr>
          <p:cNvSpPr>
            <a:spLocks noGrp="1"/>
          </p:cNvSpPr>
          <p:nvPr>
            <p:ph type="sldNum" sz="quarter" idx="12"/>
          </p:nvPr>
        </p:nvSpPr>
        <p:spPr/>
        <p:txBody>
          <a:bodyPr/>
          <a:lstStyle/>
          <a:p>
            <a:fld id="{BCA1B3D7-373B-4220-96CD-636AA78379ED}" type="slidenum">
              <a:rPr lang="en-US" smtClean="0"/>
              <a:t>‹#›</a:t>
            </a:fld>
            <a:endParaRPr lang="en-US"/>
          </a:p>
        </p:txBody>
      </p:sp>
    </p:spTree>
    <p:extLst>
      <p:ext uri="{BB962C8B-B14F-4D97-AF65-F5344CB8AC3E}">
        <p14:creationId xmlns:p14="http://schemas.microsoft.com/office/powerpoint/2010/main" val="32084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DF119-A291-4AC1-B95D-95B42BDEDC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B81030-44C0-4024-90D4-703BD33122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CDCF06-F3BE-48B2-9409-90021AA183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5CFD34-498E-41D1-A361-91C3FA3CE84D}"/>
              </a:ext>
            </a:extLst>
          </p:cNvPr>
          <p:cNvSpPr>
            <a:spLocks noGrp="1"/>
          </p:cNvSpPr>
          <p:nvPr>
            <p:ph type="dt" sz="half" idx="10"/>
          </p:nvPr>
        </p:nvSpPr>
        <p:spPr/>
        <p:txBody>
          <a:bodyPr/>
          <a:lstStyle/>
          <a:p>
            <a:fld id="{C2B4B14D-D2D4-4EA9-BEC8-D7424D339E7B}" type="datetimeFigureOut">
              <a:rPr lang="en-US" smtClean="0"/>
              <a:t>8/6/2021</a:t>
            </a:fld>
            <a:endParaRPr lang="en-US"/>
          </a:p>
        </p:txBody>
      </p:sp>
      <p:sp>
        <p:nvSpPr>
          <p:cNvPr id="6" name="Footer Placeholder 5">
            <a:extLst>
              <a:ext uri="{FF2B5EF4-FFF2-40B4-BE49-F238E27FC236}">
                <a16:creationId xmlns:a16="http://schemas.microsoft.com/office/drawing/2014/main" id="{63A5C30F-025F-4962-81DE-C4A34679CC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E06A10-BF29-497F-AD9B-BF1F4B37436F}"/>
              </a:ext>
            </a:extLst>
          </p:cNvPr>
          <p:cNvSpPr>
            <a:spLocks noGrp="1"/>
          </p:cNvSpPr>
          <p:nvPr>
            <p:ph type="sldNum" sz="quarter" idx="12"/>
          </p:nvPr>
        </p:nvSpPr>
        <p:spPr/>
        <p:txBody>
          <a:bodyPr/>
          <a:lstStyle/>
          <a:p>
            <a:fld id="{BCA1B3D7-373B-4220-96CD-636AA78379ED}" type="slidenum">
              <a:rPr lang="en-US" smtClean="0"/>
              <a:t>‹#›</a:t>
            </a:fld>
            <a:endParaRPr lang="en-US"/>
          </a:p>
        </p:txBody>
      </p:sp>
    </p:spTree>
    <p:extLst>
      <p:ext uri="{BB962C8B-B14F-4D97-AF65-F5344CB8AC3E}">
        <p14:creationId xmlns:p14="http://schemas.microsoft.com/office/powerpoint/2010/main" val="3056753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BC23-1381-4F73-BFB5-CBBC6B37D8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5299A3-C2B1-4590-97AF-425D7427EC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CC2D51-62F1-4935-9394-F5D9A933F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11AA73-F860-41F5-9AAD-CB3DB0602C55}"/>
              </a:ext>
            </a:extLst>
          </p:cNvPr>
          <p:cNvSpPr>
            <a:spLocks noGrp="1"/>
          </p:cNvSpPr>
          <p:nvPr>
            <p:ph type="dt" sz="half" idx="10"/>
          </p:nvPr>
        </p:nvSpPr>
        <p:spPr/>
        <p:txBody>
          <a:bodyPr/>
          <a:lstStyle/>
          <a:p>
            <a:fld id="{C2B4B14D-D2D4-4EA9-BEC8-D7424D339E7B}" type="datetimeFigureOut">
              <a:rPr lang="en-US" smtClean="0"/>
              <a:t>8/6/2021</a:t>
            </a:fld>
            <a:endParaRPr lang="en-US"/>
          </a:p>
        </p:txBody>
      </p:sp>
      <p:sp>
        <p:nvSpPr>
          <p:cNvPr id="6" name="Footer Placeholder 5">
            <a:extLst>
              <a:ext uri="{FF2B5EF4-FFF2-40B4-BE49-F238E27FC236}">
                <a16:creationId xmlns:a16="http://schemas.microsoft.com/office/drawing/2014/main" id="{D084789A-FDD5-4767-A033-3AE32CE77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C03180-835A-4257-BA7E-DB7E2158B98C}"/>
              </a:ext>
            </a:extLst>
          </p:cNvPr>
          <p:cNvSpPr>
            <a:spLocks noGrp="1"/>
          </p:cNvSpPr>
          <p:nvPr>
            <p:ph type="sldNum" sz="quarter" idx="12"/>
          </p:nvPr>
        </p:nvSpPr>
        <p:spPr/>
        <p:txBody>
          <a:bodyPr/>
          <a:lstStyle/>
          <a:p>
            <a:fld id="{BCA1B3D7-373B-4220-96CD-636AA78379ED}" type="slidenum">
              <a:rPr lang="en-US" smtClean="0"/>
              <a:t>‹#›</a:t>
            </a:fld>
            <a:endParaRPr lang="en-US"/>
          </a:p>
        </p:txBody>
      </p:sp>
    </p:spTree>
    <p:extLst>
      <p:ext uri="{BB962C8B-B14F-4D97-AF65-F5344CB8AC3E}">
        <p14:creationId xmlns:p14="http://schemas.microsoft.com/office/powerpoint/2010/main" val="2446209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B840A5-3573-4E67-AF0B-63A9F899D6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04D130-2592-44B5-9169-2796F260C2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C52CF-DCDE-4D4F-A64F-F96D416F2C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B4B14D-D2D4-4EA9-BEC8-D7424D339E7B}" type="datetimeFigureOut">
              <a:rPr lang="en-US" smtClean="0"/>
              <a:t>8/6/2021</a:t>
            </a:fld>
            <a:endParaRPr lang="en-US"/>
          </a:p>
        </p:txBody>
      </p:sp>
      <p:sp>
        <p:nvSpPr>
          <p:cNvPr id="5" name="Footer Placeholder 4">
            <a:extLst>
              <a:ext uri="{FF2B5EF4-FFF2-40B4-BE49-F238E27FC236}">
                <a16:creationId xmlns:a16="http://schemas.microsoft.com/office/drawing/2014/main" id="{3236F1E7-D523-47FA-B444-EE2225534B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2042BA-94D3-449E-85B6-C73CFB6251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A1B3D7-373B-4220-96CD-636AA78379ED}" type="slidenum">
              <a:rPr lang="en-US" smtClean="0"/>
              <a:t>‹#›</a:t>
            </a:fld>
            <a:endParaRPr lang="en-US"/>
          </a:p>
        </p:txBody>
      </p:sp>
    </p:spTree>
    <p:extLst>
      <p:ext uri="{BB962C8B-B14F-4D97-AF65-F5344CB8AC3E}">
        <p14:creationId xmlns:p14="http://schemas.microsoft.com/office/powerpoint/2010/main" val="4261331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2.emf"/><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4.emf"/><Relationship Id="rId5" Type="http://schemas.openxmlformats.org/officeDocument/2006/relationships/image" Target="../media/image22.emf"/><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5.emf"/><Relationship Id="rId5" Type="http://schemas.openxmlformats.org/officeDocument/2006/relationships/image" Target="../media/image22.emf"/><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2.emf"/><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9.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emf"/><Relationship Id="rId7" Type="http://schemas.openxmlformats.org/officeDocument/2006/relationships/image" Target="../media/image13.emf"/><Relationship Id="rId12"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2.emf"/><Relationship Id="rId11" Type="http://schemas.openxmlformats.org/officeDocument/2006/relationships/image" Target="../media/image17.emf"/><Relationship Id="rId5" Type="http://schemas.openxmlformats.org/officeDocument/2006/relationships/image" Target="../media/image11.emf"/><Relationship Id="rId10" Type="http://schemas.openxmlformats.org/officeDocument/2006/relationships/image" Target="../media/image16.emf"/><Relationship Id="rId4" Type="http://schemas.openxmlformats.org/officeDocument/2006/relationships/image" Target="../media/image10.emf"/><Relationship Id="rId9"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20.emf"/><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1.emf"/><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Resim 3" descr="devre içeren bir resim&#10;&#10;Açıklama otomatik olarak oluşturuldu">
            <a:extLst>
              <a:ext uri="{FF2B5EF4-FFF2-40B4-BE49-F238E27FC236}">
                <a16:creationId xmlns:a16="http://schemas.microsoft.com/office/drawing/2014/main" id="{A502B83B-7DDD-E949-8C4B-5B2820B8201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6007" y="0"/>
            <a:ext cx="6095993" cy="6858000"/>
          </a:xfrm>
          <a:prstGeom prst="rect">
            <a:avLst/>
          </a:prstGeom>
        </p:spPr>
      </p:pic>
      <p:sp>
        <p:nvSpPr>
          <p:cNvPr id="6" name="Dikdörtgen 5">
            <a:extLst>
              <a:ext uri="{FF2B5EF4-FFF2-40B4-BE49-F238E27FC236}">
                <a16:creationId xmlns:a16="http://schemas.microsoft.com/office/drawing/2014/main" id="{99CA6E40-A623-6148-8DBE-C21D565C510A}"/>
              </a:ext>
            </a:extLst>
          </p:cNvPr>
          <p:cNvSpPr/>
          <p:nvPr/>
        </p:nvSpPr>
        <p:spPr>
          <a:xfrm>
            <a:off x="514527" y="3371691"/>
            <a:ext cx="5106343" cy="457826"/>
          </a:xfrm>
          <a:prstGeom prst="rect">
            <a:avLst/>
          </a:prstGeom>
          <a:solidFill>
            <a:srgbClr val="146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Dikdörtgen 8">
            <a:extLst>
              <a:ext uri="{FF2B5EF4-FFF2-40B4-BE49-F238E27FC236}">
                <a16:creationId xmlns:a16="http://schemas.microsoft.com/office/drawing/2014/main" id="{95269C61-D41A-7248-9C4A-132062D46ADF}"/>
              </a:ext>
            </a:extLst>
          </p:cNvPr>
          <p:cNvSpPr/>
          <p:nvPr/>
        </p:nvSpPr>
        <p:spPr>
          <a:xfrm>
            <a:off x="514531" y="3829516"/>
            <a:ext cx="3940927" cy="288925"/>
          </a:xfrm>
          <a:prstGeom prst="rect">
            <a:avLst/>
          </a:prstGeom>
          <a:solidFill>
            <a:srgbClr val="146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etin kutusu 13">
            <a:extLst>
              <a:ext uri="{FF2B5EF4-FFF2-40B4-BE49-F238E27FC236}">
                <a16:creationId xmlns:a16="http://schemas.microsoft.com/office/drawing/2014/main" id="{4A65BBC5-3162-A248-8CC6-53817D910955}"/>
              </a:ext>
            </a:extLst>
          </p:cNvPr>
          <p:cNvSpPr txBox="1"/>
          <p:nvPr/>
        </p:nvSpPr>
        <p:spPr>
          <a:xfrm>
            <a:off x="591835" y="3490962"/>
            <a:ext cx="5356251" cy="677108"/>
          </a:xfrm>
          <a:prstGeom prst="rect">
            <a:avLst/>
          </a:prstGeom>
          <a:noFill/>
        </p:spPr>
        <p:txBody>
          <a:bodyPr wrap="square" rtlCol="0">
            <a:spAutoFit/>
          </a:bodyPr>
          <a:lstStyle/>
          <a:p>
            <a:pPr>
              <a:lnSpc>
                <a:spcPts val="2360"/>
              </a:lnSpc>
            </a:pPr>
            <a:r>
              <a:rPr lang="en-GB" sz="3600" b="1" dirty="0">
                <a:solidFill>
                  <a:schemeClr val="bg1"/>
                </a:solidFill>
                <a:latin typeface="Roboto" panose="02000000000000000000" pitchFamily="2" charset="0"/>
                <a:ea typeface="Roboto" panose="02000000000000000000" pitchFamily="2" charset="0"/>
              </a:rPr>
              <a:t>Cybersecurity Threats</a:t>
            </a:r>
            <a:endParaRPr lang="en-US" sz="3600" b="1" dirty="0">
              <a:solidFill>
                <a:schemeClr val="bg1"/>
              </a:solidFill>
              <a:latin typeface="Roboto" panose="02000000000000000000" pitchFamily="2" charset="0"/>
              <a:ea typeface="Roboto" panose="02000000000000000000" pitchFamily="2" charset="0"/>
            </a:endParaRPr>
          </a:p>
          <a:p>
            <a:r>
              <a:rPr lang="en-GB" dirty="0">
                <a:solidFill>
                  <a:srgbClr val="FFFFFF"/>
                </a:solidFill>
                <a:latin typeface="Roboto" panose="02000000000000000000" pitchFamily="2" charset="0"/>
                <a:ea typeface="Roboto" panose="02000000000000000000" pitchFamily="2" charset="0"/>
              </a:rPr>
              <a:t>That Target organization</a:t>
            </a:r>
            <a:endParaRPr lang="en-US" dirty="0">
              <a:solidFill>
                <a:srgbClr val="FFFFFF"/>
              </a:solidFill>
              <a:latin typeface="Roboto" panose="02000000000000000000" pitchFamily="2" charset="0"/>
              <a:ea typeface="Roboto" panose="02000000000000000000" pitchFamily="2" charset="0"/>
            </a:endParaRPr>
          </a:p>
        </p:txBody>
      </p:sp>
      <p:sp>
        <p:nvSpPr>
          <p:cNvPr id="5" name="Rectangle 4">
            <a:extLst>
              <a:ext uri="{FF2B5EF4-FFF2-40B4-BE49-F238E27FC236}">
                <a16:creationId xmlns:a16="http://schemas.microsoft.com/office/drawing/2014/main" id="{7946B78E-FC54-314D-AD02-4843F2F12FAA}"/>
              </a:ext>
            </a:extLst>
          </p:cNvPr>
          <p:cNvSpPr/>
          <p:nvPr/>
        </p:nvSpPr>
        <p:spPr>
          <a:xfrm>
            <a:off x="443914" y="5494923"/>
            <a:ext cx="6096000" cy="498598"/>
          </a:xfrm>
          <a:prstGeom prst="rect">
            <a:avLst/>
          </a:prstGeom>
        </p:spPr>
        <p:txBody>
          <a:bodyPr>
            <a:spAutoFit/>
          </a:bodyPr>
          <a:lstStyle/>
          <a:p>
            <a:pPr defTabSz="1828978">
              <a:spcBef>
                <a:spcPct val="20000"/>
              </a:spcBef>
            </a:pPr>
            <a:r>
              <a:rPr lang="en-GB" sz="1200" spc="300" dirty="0">
                <a:latin typeface="Roboto" panose="02000000000000000000" pitchFamily="2" charset="0"/>
                <a:ea typeface="Roboto" panose="02000000000000000000" pitchFamily="2" charset="0"/>
                <a:cs typeface="Calibri" panose="020F0502020204030204" pitchFamily="34" charset="0"/>
              </a:rPr>
              <a:t>What are the Top Cybersecurity Threats for companies?</a:t>
            </a:r>
            <a:endParaRPr lang="tr-TR" sz="1200" spc="300" dirty="0">
              <a:latin typeface="Roboto" panose="02000000000000000000" pitchFamily="2" charset="0"/>
              <a:ea typeface="Roboto" panose="02000000000000000000" pitchFamily="2" charset="0"/>
              <a:cs typeface="Calibri" panose="020F0502020204030204" pitchFamily="34" charset="0"/>
            </a:endParaRPr>
          </a:p>
          <a:p>
            <a:pPr defTabSz="1828978">
              <a:spcBef>
                <a:spcPct val="20000"/>
              </a:spcBef>
            </a:pPr>
            <a:r>
              <a:rPr lang="en-GB" sz="1200" spc="300" dirty="0">
                <a:latin typeface="Roboto" panose="02000000000000000000" pitchFamily="2" charset="0"/>
                <a:ea typeface="Roboto" panose="02000000000000000000" pitchFamily="2" charset="0"/>
                <a:cs typeface="Calibri" panose="020F0502020204030204" pitchFamily="34" charset="0"/>
              </a:rPr>
              <a:t>What Should be done for Cybersecurity Threats?</a:t>
            </a:r>
            <a:endParaRPr lang="en-US" sz="1200" spc="300" dirty="0">
              <a:latin typeface="Roboto" panose="02000000000000000000" pitchFamily="2" charset="0"/>
              <a:ea typeface="Roboto" panose="02000000000000000000" pitchFamily="2" charset="0"/>
              <a:cs typeface="Calibri" panose="020F0502020204030204"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875" y="692429"/>
            <a:ext cx="2872086" cy="988486"/>
          </a:xfrm>
          <a:prstGeom prst="rect">
            <a:avLst/>
          </a:prstGeom>
        </p:spPr>
      </p:pic>
    </p:spTree>
    <p:extLst>
      <p:ext uri="{BB962C8B-B14F-4D97-AF65-F5344CB8AC3E}">
        <p14:creationId xmlns:p14="http://schemas.microsoft.com/office/powerpoint/2010/main" val="1679382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0C1A5CAC-780F-4A87-A5E6-7976E5144916}"/>
              </a:ext>
            </a:extLst>
          </p:cNvPr>
          <p:cNvSpPr>
            <a:spLocks noGrp="1"/>
          </p:cNvSpPr>
          <p:nvPr/>
        </p:nvSpPr>
        <p:spPr>
          <a:xfrm>
            <a:off x="838200" y="1062459"/>
            <a:ext cx="10174754" cy="866260"/>
          </a:xfrm>
          <a:prstGeom prst="rect">
            <a:avLst/>
          </a:prstGeom>
        </p:spPr>
        <p:txBody>
          <a:bodyPr vert="horz" lIns="208568" tIns="104285" rIns="208568" bIns="104285"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a:ln>
                <a:noFill/>
              </a:ln>
              <a:solidFill>
                <a:srgbClr val="4472C4"/>
              </a:solidFill>
              <a:effectLst/>
              <a:uLnTx/>
              <a:uFillTx/>
              <a:latin typeface="Roboto" panose="02000000000000000000" pitchFamily="2" charset="0"/>
              <a:ea typeface="Roboto" panose="02000000000000000000" pitchFamily="2" charset="0"/>
              <a:cs typeface="Calibri" panose="020F0502020204030204" pitchFamily="34" charset="0"/>
            </a:endParaRPr>
          </a:p>
        </p:txBody>
      </p:sp>
      <p:sp>
        <p:nvSpPr>
          <p:cNvPr id="94" name="Metin kutusu 27">
            <a:extLst>
              <a:ext uri="{FF2B5EF4-FFF2-40B4-BE49-F238E27FC236}">
                <a16:creationId xmlns:a16="http://schemas.microsoft.com/office/drawing/2014/main" id="{88C753BC-51A3-4DDB-8505-FCF02488BF5C}"/>
              </a:ext>
            </a:extLst>
          </p:cNvPr>
          <p:cNvSpPr txBox="1"/>
          <p:nvPr/>
        </p:nvSpPr>
        <p:spPr>
          <a:xfrm>
            <a:off x="838200" y="516542"/>
            <a:ext cx="10822521" cy="646331"/>
          </a:xfrm>
          <a:prstGeom prst="rect">
            <a:avLst/>
          </a:prstGeom>
          <a:noFill/>
        </p:spPr>
        <p:txBody>
          <a:bodyPr wrap="square" rtlCol="0">
            <a:spAutoFit/>
          </a:bodyPr>
          <a:lstStyle/>
          <a:p>
            <a:r>
              <a:rPr lang="en-US" sz="3600" b="1" dirty="0">
                <a:latin typeface="Roboto" panose="02000000000000000000" pitchFamily="2" charset="0"/>
                <a:ea typeface="Roboto" panose="02000000000000000000" pitchFamily="2" charset="0"/>
              </a:rPr>
              <a:t>System </a:t>
            </a:r>
            <a:r>
              <a:rPr lang="en-US" sz="3600" b="1" dirty="0">
                <a:solidFill>
                  <a:schemeClr val="bg1"/>
                </a:solidFill>
                <a:highlight>
                  <a:srgbClr val="0000FF"/>
                </a:highlight>
                <a:latin typeface="Roboto" panose="02000000000000000000" pitchFamily="2" charset="0"/>
                <a:ea typeface="Roboto" panose="02000000000000000000" pitchFamily="2" charset="0"/>
              </a:rPr>
              <a:t>Intrusion</a:t>
            </a:r>
          </a:p>
        </p:txBody>
      </p:sp>
      <p:sp>
        <p:nvSpPr>
          <p:cNvPr id="37" name="Rectangle 36">
            <a:extLst>
              <a:ext uri="{FF2B5EF4-FFF2-40B4-BE49-F238E27FC236}">
                <a16:creationId xmlns:a16="http://schemas.microsoft.com/office/drawing/2014/main" id="{0DFEFC24-D56D-4551-94CD-8CFE6BFEF6D4}"/>
              </a:ext>
            </a:extLst>
          </p:cNvPr>
          <p:cNvSpPr/>
          <p:nvPr/>
        </p:nvSpPr>
        <p:spPr>
          <a:xfrm>
            <a:off x="1" y="0"/>
            <a:ext cx="261936" cy="6858000"/>
          </a:xfrm>
          <a:prstGeom prst="rect">
            <a:avLst/>
          </a:prstGeom>
          <a:solidFill>
            <a:srgbClr val="1463FF"/>
          </a:solidFill>
          <a:ln>
            <a:noFill/>
          </a:ln>
          <a:effectLst>
            <a:outerShdw blurRad="508000" dist="50800" dir="27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highlight>
                <a:srgbClr val="0000FF"/>
              </a:highlight>
              <a:uLnTx/>
              <a:uFillTx/>
              <a:latin typeface="Roboto" panose="02000000000000000000" pitchFamily="2" charset="0"/>
              <a:ea typeface="Roboto" panose="02000000000000000000" pitchFamily="2" charset="0"/>
            </a:endParaRPr>
          </a:p>
        </p:txBody>
      </p:sp>
      <p:pic>
        <p:nvPicPr>
          <p:cNvPr id="12" name="Picture 11">
            <a:extLst>
              <a:ext uri="{FF2B5EF4-FFF2-40B4-BE49-F238E27FC236}">
                <a16:creationId xmlns:a16="http://schemas.microsoft.com/office/drawing/2014/main" id="{51D42355-E123-493C-907E-17EAE4DBC4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501" t="3048"/>
          <a:stretch/>
        </p:blipFill>
        <p:spPr>
          <a:xfrm>
            <a:off x="10555704" y="22508"/>
            <a:ext cx="1636295" cy="646331"/>
          </a:xfrm>
          <a:prstGeom prst="rect">
            <a:avLst/>
          </a:prstGeom>
        </p:spPr>
      </p:pic>
      <p:sp>
        <p:nvSpPr>
          <p:cNvPr id="14" name="TextBox 13">
            <a:extLst>
              <a:ext uri="{FF2B5EF4-FFF2-40B4-BE49-F238E27FC236}">
                <a16:creationId xmlns:a16="http://schemas.microsoft.com/office/drawing/2014/main" id="{E1C0F278-20C7-48A6-8E62-80D59392D36C}"/>
              </a:ext>
            </a:extLst>
          </p:cNvPr>
          <p:cNvSpPr txBox="1"/>
          <p:nvPr/>
        </p:nvSpPr>
        <p:spPr>
          <a:xfrm>
            <a:off x="832006" y="2481753"/>
            <a:ext cx="9251561" cy="1092032"/>
          </a:xfrm>
          <a:prstGeom prst="rect">
            <a:avLst/>
          </a:prstGeom>
        </p:spPr>
        <p:txBody>
          <a:bodyPr vert="horz" lIns="91440" tIns="45720" rIns="91440" bIns="45720" rtlCol="0">
            <a:noAutofit/>
          </a:bodyPr>
          <a:lstStyle>
            <a:defPPr>
              <a:defRPr lang="en-US"/>
            </a:defPPr>
            <a:lvl1pPr indent="0">
              <a:lnSpc>
                <a:spcPct val="90000"/>
              </a:lnSpc>
              <a:spcBef>
                <a:spcPts val="1000"/>
              </a:spcBef>
              <a:buClr>
                <a:schemeClr val="accent1">
                  <a:lumMod val="50000"/>
                </a:schemeClr>
              </a:buClr>
              <a:buFont typeface="Wingdings" panose="05000000000000000000" pitchFamily="2" charset="2"/>
              <a:buNone/>
              <a:defRPr sz="1600">
                <a:latin typeface="Corbel" panose="020B0503020204020204" pitchFamily="34" charset="0"/>
              </a:defRPr>
            </a:lvl1pPr>
            <a:lvl2pPr marL="685800" indent="-228600">
              <a:lnSpc>
                <a:spcPct val="90000"/>
              </a:lnSpc>
              <a:spcBef>
                <a:spcPts val="500"/>
              </a:spcBef>
              <a:buClr>
                <a:schemeClr val="accent1">
                  <a:lumMod val="50000"/>
                </a:schemeClr>
              </a:buClr>
              <a:buFont typeface="Wingdings" panose="05000000000000000000" pitchFamily="2" charset="2"/>
              <a:buChar char="§"/>
              <a:defRPr sz="2400">
                <a:solidFill>
                  <a:schemeClr val="tx1">
                    <a:lumMod val="50000"/>
                    <a:lumOff val="50000"/>
                  </a:schemeClr>
                </a:solidFill>
                <a:latin typeface="Corbel" panose="020B0503020204020204" pitchFamily="34" charset="0"/>
              </a:defRPr>
            </a:lvl2pPr>
            <a:lvl3pPr marL="1143000" indent="-228600">
              <a:lnSpc>
                <a:spcPct val="90000"/>
              </a:lnSpc>
              <a:spcBef>
                <a:spcPts val="500"/>
              </a:spcBef>
              <a:buClr>
                <a:schemeClr val="accent1">
                  <a:lumMod val="50000"/>
                </a:schemeClr>
              </a:buClr>
              <a:buFont typeface="Wingdings" panose="05000000000000000000" pitchFamily="2" charset="2"/>
              <a:buChar char="§"/>
              <a:defRPr sz="2000">
                <a:solidFill>
                  <a:schemeClr val="tx1">
                    <a:lumMod val="50000"/>
                    <a:lumOff val="50000"/>
                  </a:schemeClr>
                </a:solidFill>
                <a:latin typeface="Corbel" panose="020B0503020204020204" pitchFamily="34" charset="0"/>
              </a:defRPr>
            </a:lvl3pPr>
            <a:lvl4pPr marL="1600200" indent="-228600">
              <a:lnSpc>
                <a:spcPct val="90000"/>
              </a:lnSpc>
              <a:spcBef>
                <a:spcPts val="500"/>
              </a:spcBef>
              <a:buClr>
                <a:schemeClr val="accent1">
                  <a:lumMod val="50000"/>
                </a:schemeClr>
              </a:buClr>
              <a:buFont typeface="Wingdings" panose="05000000000000000000" pitchFamily="2" charset="2"/>
              <a:buChar char="§"/>
              <a:defRPr>
                <a:solidFill>
                  <a:schemeClr val="tx1">
                    <a:lumMod val="50000"/>
                    <a:lumOff val="50000"/>
                  </a:schemeClr>
                </a:solidFill>
                <a:latin typeface="Corbel" panose="020B0503020204020204" pitchFamily="34" charset="0"/>
              </a:defRPr>
            </a:lvl4pPr>
            <a:lvl5pPr marL="2057400" indent="-228600">
              <a:lnSpc>
                <a:spcPct val="90000"/>
              </a:lnSpc>
              <a:spcBef>
                <a:spcPts val="500"/>
              </a:spcBef>
              <a:buClr>
                <a:schemeClr val="accent1">
                  <a:lumMod val="50000"/>
                </a:schemeClr>
              </a:buClr>
              <a:buFont typeface="Wingdings" panose="05000000000000000000" pitchFamily="2" charset="2"/>
              <a:buChar char="§"/>
              <a:defRPr>
                <a:solidFill>
                  <a:schemeClr val="tx1">
                    <a:lumMod val="50000"/>
                    <a:lumOff val="50000"/>
                  </a:schemeClr>
                </a:solidFill>
                <a:latin typeface="Corbel" panose="020B05030202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
                <a:srgbClr val="4472C4">
                  <a:lumMod val="50000"/>
                </a:srgbClr>
              </a:buClr>
              <a:buSzTx/>
              <a:buFont typeface="Wingdings" panose="05000000000000000000" pitchFamily="2" charset="2"/>
              <a:buNone/>
              <a:tabLst/>
              <a:defRPr/>
            </a:pPr>
            <a:r>
              <a:rPr kumimoji="0" lang="en-GB" sz="1800" b="1" i="0" u="none" strike="noStrike" kern="1200" cap="none" spc="0" normalizeH="0" baseline="0" noProof="0" dirty="0">
                <a:ln>
                  <a:noFill/>
                </a:ln>
                <a:effectLst/>
                <a:uLnTx/>
                <a:uFillTx/>
                <a:latin typeface="Roboto" panose="02000000000000000000" pitchFamily="2" charset="0"/>
                <a:ea typeface="Roboto" panose="02000000000000000000" pitchFamily="2" charset="0"/>
              </a:rPr>
              <a:t>Explain</a:t>
            </a:r>
            <a:endParaRPr kumimoji="0" lang="tr-TR" sz="1800" b="1" i="0" u="none" strike="noStrike" kern="1200" cap="none" spc="0" normalizeH="0" baseline="0" noProof="0" dirty="0">
              <a:ln>
                <a:noFill/>
              </a:ln>
              <a:effectLst/>
              <a:uLnTx/>
              <a:uFillTx/>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90000"/>
              </a:lnSpc>
              <a:spcBef>
                <a:spcPts val="1000"/>
              </a:spcBef>
              <a:spcAft>
                <a:spcPts val="0"/>
              </a:spcAft>
              <a:buClr>
                <a:srgbClr val="4472C4">
                  <a:lumMod val="50000"/>
                </a:srgbClr>
              </a:buClr>
              <a:buSzTx/>
              <a:buFont typeface="Wingdings" panose="05000000000000000000" pitchFamily="2" charset="2"/>
              <a:buNone/>
              <a:tabLst/>
              <a:defRPr/>
            </a:pPr>
            <a:r>
              <a:rPr lang="en-GB" sz="1800" dirty="0">
                <a:latin typeface="OpenSans-Bold"/>
              </a:rPr>
              <a:t>This new pattern consists of more complex attacks, typically involving numerous steps. The majority of these attacks involve Malware.</a:t>
            </a:r>
            <a:endParaRPr lang="en-US" sz="1800" dirty="0">
              <a:latin typeface="OpenSans-Bold"/>
            </a:endParaRPr>
          </a:p>
        </p:txBody>
      </p:sp>
      <p:sp>
        <p:nvSpPr>
          <p:cNvPr id="15" name="Rectangle 14">
            <a:extLst>
              <a:ext uri="{FF2B5EF4-FFF2-40B4-BE49-F238E27FC236}">
                <a16:creationId xmlns:a16="http://schemas.microsoft.com/office/drawing/2014/main" id="{53CB7340-7204-4FD4-85D8-C50DC043130D}"/>
              </a:ext>
            </a:extLst>
          </p:cNvPr>
          <p:cNvSpPr/>
          <p:nvPr/>
        </p:nvSpPr>
        <p:spPr>
          <a:xfrm>
            <a:off x="832006" y="3529215"/>
            <a:ext cx="6145122" cy="187948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Roboto" panose="02000000000000000000" pitchFamily="2" charset="0"/>
                <a:ea typeface="Roboto" panose="02000000000000000000" pitchFamily="2" charset="0"/>
              </a:rPr>
              <a:t>Examples</a:t>
            </a:r>
          </a:p>
          <a:p>
            <a:pPr marL="285750" marR="0" lvl="0" indent="-2857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lang="en-US" sz="1800" i="0" u="none" strike="noStrike" baseline="0" dirty="0">
                <a:latin typeface="OpenSans-Bold"/>
              </a:rPr>
              <a:t>Worms</a:t>
            </a:r>
          </a:p>
          <a:p>
            <a:pPr marL="285750" marR="0" lvl="0" indent="-2857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lang="en-US" sz="1800" b="0" i="0" u="none" strike="noStrike" baseline="0" dirty="0">
                <a:solidFill>
                  <a:srgbClr val="000000"/>
                </a:solidFill>
                <a:latin typeface="Verizon NHG DS"/>
              </a:rPr>
              <a:t>Ransomware variety</a:t>
            </a:r>
          </a:p>
          <a:p>
            <a:pPr marL="285750" indent="-285750">
              <a:lnSpc>
                <a:spcPct val="90000"/>
              </a:lnSpc>
              <a:spcBef>
                <a:spcPts val="1000"/>
              </a:spcBef>
              <a:buClr>
                <a:prstClr val="black"/>
              </a:buClr>
              <a:buFont typeface="Arial" panose="020B0604020202020204" pitchFamily="34" charset="0"/>
              <a:buChar char="•"/>
              <a:defRPr/>
            </a:pPr>
            <a:r>
              <a:rPr lang="en-US" sz="1800" i="0" u="none" strike="noStrike" baseline="0" dirty="0">
                <a:latin typeface="OpenSans-Bold"/>
              </a:rPr>
              <a:t>RDP Attack</a:t>
            </a:r>
          </a:p>
          <a:p>
            <a:pPr marL="285750" marR="0" lvl="0" indent="-2857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lang="en-US" sz="1800" i="0" u="none" strike="noStrike" baseline="0" dirty="0">
              <a:latin typeface="OpenSans-Bold"/>
            </a:endParaRPr>
          </a:p>
        </p:txBody>
      </p:sp>
      <p:pic>
        <p:nvPicPr>
          <p:cNvPr id="16" name="Picture 15" descr="A picture containing text&#10;&#10;Description automatically generated">
            <a:extLst>
              <a:ext uri="{FF2B5EF4-FFF2-40B4-BE49-F238E27FC236}">
                <a16:creationId xmlns:a16="http://schemas.microsoft.com/office/drawing/2014/main" id="{BE021605-3A9E-443C-92E8-C16F9AFC5F47}"/>
              </a:ext>
            </a:extLst>
          </p:cNvPr>
          <p:cNvPicPr>
            <a:picLocks noChangeAspect="1"/>
          </p:cNvPicPr>
          <p:nvPr/>
        </p:nvPicPr>
        <p:blipFill>
          <a:blip r:embed="rId4"/>
          <a:stretch>
            <a:fillRect/>
          </a:stretch>
        </p:blipFill>
        <p:spPr>
          <a:xfrm>
            <a:off x="4297020" y="3686420"/>
            <a:ext cx="7076831" cy="2109121"/>
          </a:xfrm>
          <a:prstGeom prst="rect">
            <a:avLst/>
          </a:prstGeom>
        </p:spPr>
      </p:pic>
      <p:pic>
        <p:nvPicPr>
          <p:cNvPr id="5" name="Picture 4">
            <a:extLst>
              <a:ext uri="{FF2B5EF4-FFF2-40B4-BE49-F238E27FC236}">
                <a16:creationId xmlns:a16="http://schemas.microsoft.com/office/drawing/2014/main" id="{84906BD6-44A8-44AC-9B4D-A0A53DEF7390}"/>
              </a:ext>
            </a:extLst>
          </p:cNvPr>
          <p:cNvPicPr>
            <a:picLocks noChangeAspect="1"/>
          </p:cNvPicPr>
          <p:nvPr/>
        </p:nvPicPr>
        <p:blipFill>
          <a:blip r:embed="rId5"/>
          <a:stretch>
            <a:fillRect/>
          </a:stretch>
        </p:blipFill>
        <p:spPr>
          <a:xfrm>
            <a:off x="4297020" y="3641548"/>
            <a:ext cx="7088142" cy="2153994"/>
          </a:xfrm>
          <a:prstGeom prst="rect">
            <a:avLst/>
          </a:prstGeom>
        </p:spPr>
      </p:pic>
    </p:spTree>
    <p:extLst>
      <p:ext uri="{BB962C8B-B14F-4D97-AF65-F5344CB8AC3E}">
        <p14:creationId xmlns:p14="http://schemas.microsoft.com/office/powerpoint/2010/main" val="351453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0C1A5CAC-780F-4A87-A5E6-7976E5144916}"/>
              </a:ext>
            </a:extLst>
          </p:cNvPr>
          <p:cNvSpPr>
            <a:spLocks noGrp="1"/>
          </p:cNvSpPr>
          <p:nvPr/>
        </p:nvSpPr>
        <p:spPr>
          <a:xfrm>
            <a:off x="838200" y="1062459"/>
            <a:ext cx="10174754" cy="866260"/>
          </a:xfrm>
          <a:prstGeom prst="rect">
            <a:avLst/>
          </a:prstGeom>
        </p:spPr>
        <p:txBody>
          <a:bodyPr vert="horz" lIns="208568" tIns="104285" rIns="208568" bIns="104285"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a:ln>
                <a:noFill/>
              </a:ln>
              <a:solidFill>
                <a:srgbClr val="4472C4"/>
              </a:solidFill>
              <a:effectLst/>
              <a:uLnTx/>
              <a:uFillTx/>
              <a:latin typeface="Roboto" panose="02000000000000000000" pitchFamily="2" charset="0"/>
              <a:ea typeface="Roboto" panose="02000000000000000000" pitchFamily="2" charset="0"/>
              <a:cs typeface="Calibri" panose="020F0502020204030204" pitchFamily="34" charset="0"/>
            </a:endParaRPr>
          </a:p>
        </p:txBody>
      </p:sp>
      <p:sp>
        <p:nvSpPr>
          <p:cNvPr id="94" name="Metin kutusu 27">
            <a:extLst>
              <a:ext uri="{FF2B5EF4-FFF2-40B4-BE49-F238E27FC236}">
                <a16:creationId xmlns:a16="http://schemas.microsoft.com/office/drawing/2014/main" id="{88C753BC-51A3-4DDB-8505-FCF02488BF5C}"/>
              </a:ext>
            </a:extLst>
          </p:cNvPr>
          <p:cNvSpPr txBox="1"/>
          <p:nvPr/>
        </p:nvSpPr>
        <p:spPr>
          <a:xfrm>
            <a:off x="838200" y="516542"/>
            <a:ext cx="10822521" cy="646331"/>
          </a:xfrm>
          <a:prstGeom prst="rect">
            <a:avLst/>
          </a:prstGeom>
          <a:noFill/>
        </p:spPr>
        <p:txBody>
          <a:bodyPr wrap="square" rtlCol="0">
            <a:spAutoFit/>
          </a:bodyPr>
          <a:lstStyle/>
          <a:p>
            <a:r>
              <a:rPr lang="en-US" sz="3600" b="1" dirty="0">
                <a:latin typeface="Roboto" panose="02000000000000000000" pitchFamily="2" charset="0"/>
                <a:ea typeface="Roboto" panose="02000000000000000000" pitchFamily="2" charset="0"/>
              </a:rPr>
              <a:t>Miscellaneous </a:t>
            </a:r>
            <a:r>
              <a:rPr lang="en-US" sz="3600" b="1" dirty="0">
                <a:solidFill>
                  <a:schemeClr val="bg1"/>
                </a:solidFill>
                <a:highlight>
                  <a:srgbClr val="0000FF"/>
                </a:highlight>
                <a:latin typeface="Roboto" panose="02000000000000000000" pitchFamily="2" charset="0"/>
                <a:ea typeface="Roboto" panose="02000000000000000000" pitchFamily="2" charset="0"/>
              </a:rPr>
              <a:t>Errors</a:t>
            </a:r>
          </a:p>
        </p:txBody>
      </p:sp>
      <p:sp>
        <p:nvSpPr>
          <p:cNvPr id="37" name="Rectangle 36">
            <a:extLst>
              <a:ext uri="{FF2B5EF4-FFF2-40B4-BE49-F238E27FC236}">
                <a16:creationId xmlns:a16="http://schemas.microsoft.com/office/drawing/2014/main" id="{0DFEFC24-D56D-4551-94CD-8CFE6BFEF6D4}"/>
              </a:ext>
            </a:extLst>
          </p:cNvPr>
          <p:cNvSpPr/>
          <p:nvPr/>
        </p:nvSpPr>
        <p:spPr>
          <a:xfrm>
            <a:off x="1" y="0"/>
            <a:ext cx="261936" cy="6858000"/>
          </a:xfrm>
          <a:prstGeom prst="rect">
            <a:avLst/>
          </a:prstGeom>
          <a:solidFill>
            <a:srgbClr val="1463FF"/>
          </a:solidFill>
          <a:ln>
            <a:noFill/>
          </a:ln>
          <a:effectLst>
            <a:outerShdw blurRad="508000" dist="50800" dir="27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highlight>
                <a:srgbClr val="0000FF"/>
              </a:highlight>
              <a:uLnTx/>
              <a:uFillTx/>
              <a:latin typeface="Roboto" panose="02000000000000000000" pitchFamily="2" charset="0"/>
              <a:ea typeface="Roboto" panose="02000000000000000000" pitchFamily="2" charset="0"/>
            </a:endParaRPr>
          </a:p>
        </p:txBody>
      </p:sp>
      <p:pic>
        <p:nvPicPr>
          <p:cNvPr id="12" name="Picture 11">
            <a:extLst>
              <a:ext uri="{FF2B5EF4-FFF2-40B4-BE49-F238E27FC236}">
                <a16:creationId xmlns:a16="http://schemas.microsoft.com/office/drawing/2014/main" id="{03DC52C2-4249-4373-8625-591FC492CD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501" t="3048"/>
          <a:stretch/>
        </p:blipFill>
        <p:spPr>
          <a:xfrm>
            <a:off x="10555704" y="22508"/>
            <a:ext cx="1636295" cy="646331"/>
          </a:xfrm>
          <a:prstGeom prst="rect">
            <a:avLst/>
          </a:prstGeom>
        </p:spPr>
      </p:pic>
      <p:sp>
        <p:nvSpPr>
          <p:cNvPr id="13" name="TextBox 12">
            <a:extLst>
              <a:ext uri="{FF2B5EF4-FFF2-40B4-BE49-F238E27FC236}">
                <a16:creationId xmlns:a16="http://schemas.microsoft.com/office/drawing/2014/main" id="{E59DE48A-A467-4EAB-A361-21EBFB9F84B6}"/>
              </a:ext>
            </a:extLst>
          </p:cNvPr>
          <p:cNvSpPr txBox="1"/>
          <p:nvPr/>
        </p:nvSpPr>
        <p:spPr>
          <a:xfrm>
            <a:off x="832006" y="2481753"/>
            <a:ext cx="9251561" cy="1092032"/>
          </a:xfrm>
          <a:prstGeom prst="rect">
            <a:avLst/>
          </a:prstGeom>
        </p:spPr>
        <p:txBody>
          <a:bodyPr vert="horz" lIns="91440" tIns="45720" rIns="91440" bIns="45720" rtlCol="0">
            <a:noAutofit/>
          </a:bodyPr>
          <a:lstStyle>
            <a:defPPr>
              <a:defRPr lang="en-US"/>
            </a:defPPr>
            <a:lvl1pPr indent="0">
              <a:lnSpc>
                <a:spcPct val="90000"/>
              </a:lnSpc>
              <a:spcBef>
                <a:spcPts val="1000"/>
              </a:spcBef>
              <a:buClr>
                <a:schemeClr val="accent1">
                  <a:lumMod val="50000"/>
                </a:schemeClr>
              </a:buClr>
              <a:buFont typeface="Wingdings" panose="05000000000000000000" pitchFamily="2" charset="2"/>
              <a:buNone/>
              <a:defRPr sz="1600">
                <a:latin typeface="Corbel" panose="020B0503020204020204" pitchFamily="34" charset="0"/>
              </a:defRPr>
            </a:lvl1pPr>
            <a:lvl2pPr marL="685800" indent="-228600">
              <a:lnSpc>
                <a:spcPct val="90000"/>
              </a:lnSpc>
              <a:spcBef>
                <a:spcPts val="500"/>
              </a:spcBef>
              <a:buClr>
                <a:schemeClr val="accent1">
                  <a:lumMod val="50000"/>
                </a:schemeClr>
              </a:buClr>
              <a:buFont typeface="Wingdings" panose="05000000000000000000" pitchFamily="2" charset="2"/>
              <a:buChar char="§"/>
              <a:defRPr sz="2400">
                <a:solidFill>
                  <a:schemeClr val="tx1">
                    <a:lumMod val="50000"/>
                    <a:lumOff val="50000"/>
                  </a:schemeClr>
                </a:solidFill>
                <a:latin typeface="Corbel" panose="020B0503020204020204" pitchFamily="34" charset="0"/>
              </a:defRPr>
            </a:lvl2pPr>
            <a:lvl3pPr marL="1143000" indent="-228600">
              <a:lnSpc>
                <a:spcPct val="90000"/>
              </a:lnSpc>
              <a:spcBef>
                <a:spcPts val="500"/>
              </a:spcBef>
              <a:buClr>
                <a:schemeClr val="accent1">
                  <a:lumMod val="50000"/>
                </a:schemeClr>
              </a:buClr>
              <a:buFont typeface="Wingdings" panose="05000000000000000000" pitchFamily="2" charset="2"/>
              <a:buChar char="§"/>
              <a:defRPr sz="2000">
                <a:solidFill>
                  <a:schemeClr val="tx1">
                    <a:lumMod val="50000"/>
                    <a:lumOff val="50000"/>
                  </a:schemeClr>
                </a:solidFill>
                <a:latin typeface="Corbel" panose="020B0503020204020204" pitchFamily="34" charset="0"/>
              </a:defRPr>
            </a:lvl3pPr>
            <a:lvl4pPr marL="1600200" indent="-228600">
              <a:lnSpc>
                <a:spcPct val="90000"/>
              </a:lnSpc>
              <a:spcBef>
                <a:spcPts val="500"/>
              </a:spcBef>
              <a:buClr>
                <a:schemeClr val="accent1">
                  <a:lumMod val="50000"/>
                </a:schemeClr>
              </a:buClr>
              <a:buFont typeface="Wingdings" panose="05000000000000000000" pitchFamily="2" charset="2"/>
              <a:buChar char="§"/>
              <a:defRPr>
                <a:solidFill>
                  <a:schemeClr val="tx1">
                    <a:lumMod val="50000"/>
                    <a:lumOff val="50000"/>
                  </a:schemeClr>
                </a:solidFill>
                <a:latin typeface="Corbel" panose="020B0503020204020204" pitchFamily="34" charset="0"/>
              </a:defRPr>
            </a:lvl4pPr>
            <a:lvl5pPr marL="2057400" indent="-228600">
              <a:lnSpc>
                <a:spcPct val="90000"/>
              </a:lnSpc>
              <a:spcBef>
                <a:spcPts val="500"/>
              </a:spcBef>
              <a:buClr>
                <a:schemeClr val="accent1">
                  <a:lumMod val="50000"/>
                </a:schemeClr>
              </a:buClr>
              <a:buFont typeface="Wingdings" panose="05000000000000000000" pitchFamily="2" charset="2"/>
              <a:buChar char="§"/>
              <a:defRPr>
                <a:solidFill>
                  <a:schemeClr val="tx1">
                    <a:lumMod val="50000"/>
                    <a:lumOff val="50000"/>
                  </a:schemeClr>
                </a:solidFill>
                <a:latin typeface="Corbel" panose="020B05030202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
                <a:srgbClr val="4472C4">
                  <a:lumMod val="50000"/>
                </a:srgbClr>
              </a:buClr>
              <a:buSzTx/>
              <a:buFont typeface="Wingdings" panose="05000000000000000000" pitchFamily="2" charset="2"/>
              <a:buNone/>
              <a:tabLst/>
              <a:defRPr/>
            </a:pPr>
            <a:r>
              <a:rPr kumimoji="0" lang="en-GB" sz="1800" b="1" i="0" u="none" strike="noStrike" kern="1200" cap="none" spc="0" normalizeH="0" baseline="0" noProof="0" dirty="0">
                <a:ln>
                  <a:noFill/>
                </a:ln>
                <a:effectLst/>
                <a:uLnTx/>
                <a:uFillTx/>
                <a:latin typeface="Roboto" panose="02000000000000000000" pitchFamily="2" charset="0"/>
                <a:ea typeface="Roboto" panose="02000000000000000000" pitchFamily="2" charset="0"/>
              </a:rPr>
              <a:t>Explain</a:t>
            </a:r>
            <a:endParaRPr kumimoji="0" lang="tr-TR" sz="1800" b="1" i="0" u="none" strike="noStrike" kern="1200" cap="none" spc="0" normalizeH="0" baseline="0" noProof="0" dirty="0">
              <a:ln>
                <a:noFill/>
              </a:ln>
              <a:effectLst/>
              <a:uLnTx/>
              <a:uFillTx/>
              <a:latin typeface="Roboto" panose="02000000000000000000" pitchFamily="2" charset="0"/>
              <a:ea typeface="Roboto" panose="02000000000000000000" pitchFamily="2" charset="0"/>
            </a:endParaRPr>
          </a:p>
          <a:p>
            <a:pPr marR="0" lvl="0" algn="l" defTabSz="914400" rtl="0" eaLnBrk="1" fontAlgn="auto" latinLnBrk="0" hangingPunct="1">
              <a:lnSpc>
                <a:spcPct val="90000"/>
              </a:lnSpc>
              <a:spcBef>
                <a:spcPts val="1000"/>
              </a:spcBef>
              <a:spcAft>
                <a:spcPts val="0"/>
              </a:spcAft>
              <a:buClr>
                <a:prstClr val="black"/>
              </a:buClr>
              <a:buSzTx/>
              <a:tabLst/>
              <a:defRPr/>
            </a:pPr>
            <a:r>
              <a:rPr lang="en-US" sz="1600" i="0" u="none" strike="noStrike" baseline="0" dirty="0">
                <a:latin typeface="OpenSans-Bold"/>
              </a:rPr>
              <a:t>Errors is vulnerabl</a:t>
            </a:r>
            <a:r>
              <a:rPr lang="en-US" dirty="0">
                <a:latin typeface="OpenSans-Bold"/>
              </a:rPr>
              <a:t>e</a:t>
            </a:r>
            <a:r>
              <a:rPr lang="en-US" sz="1600" i="0" u="none" strike="noStrike" baseline="0" dirty="0">
                <a:latin typeface="OpenSans-Bold"/>
              </a:rPr>
              <a:t> for hackers because hackers can easily find a way to hack.</a:t>
            </a:r>
            <a:endParaRPr lang="en-US" dirty="0">
              <a:latin typeface="OpenSans-Bold"/>
            </a:endParaRPr>
          </a:p>
        </p:txBody>
      </p:sp>
      <p:sp>
        <p:nvSpPr>
          <p:cNvPr id="14" name="Rectangle 13">
            <a:extLst>
              <a:ext uri="{FF2B5EF4-FFF2-40B4-BE49-F238E27FC236}">
                <a16:creationId xmlns:a16="http://schemas.microsoft.com/office/drawing/2014/main" id="{3DFF8E78-3186-44C1-AF8D-D060FB00A1A4}"/>
              </a:ext>
            </a:extLst>
          </p:cNvPr>
          <p:cNvSpPr/>
          <p:nvPr/>
        </p:nvSpPr>
        <p:spPr>
          <a:xfrm>
            <a:off x="832006" y="3529215"/>
            <a:ext cx="6145122" cy="11244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Roboto" panose="02000000000000000000" pitchFamily="2" charset="0"/>
                <a:ea typeface="Roboto" panose="02000000000000000000" pitchFamily="2" charset="0"/>
              </a:rPr>
              <a:t>Examples</a:t>
            </a:r>
          </a:p>
          <a:p>
            <a:pPr marL="285750" marR="0" lvl="0" indent="-2857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lang="en-US" sz="1800" i="0" u="none" strike="noStrike" baseline="0" dirty="0">
                <a:latin typeface="OpenSans-Bold"/>
              </a:rPr>
              <a:t>Website domain error</a:t>
            </a:r>
            <a:endParaRPr lang="en-US" dirty="0">
              <a:latin typeface="OpenSans-Bold"/>
            </a:endParaRPr>
          </a:p>
          <a:p>
            <a:pPr marL="285750" marR="0" lvl="0" indent="-2857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endParaRPr lang="en-US" sz="1800" i="0" u="none" strike="noStrike" baseline="0" dirty="0">
              <a:latin typeface="OpenSans-Bold"/>
            </a:endParaRPr>
          </a:p>
        </p:txBody>
      </p:sp>
      <p:pic>
        <p:nvPicPr>
          <p:cNvPr id="15" name="Picture 14" descr="A picture containing text&#10;&#10;Description automatically generated">
            <a:extLst>
              <a:ext uri="{FF2B5EF4-FFF2-40B4-BE49-F238E27FC236}">
                <a16:creationId xmlns:a16="http://schemas.microsoft.com/office/drawing/2014/main" id="{3D81E408-ED66-4856-B6D8-D30F0FF460BB}"/>
              </a:ext>
            </a:extLst>
          </p:cNvPr>
          <p:cNvPicPr>
            <a:picLocks noChangeAspect="1"/>
          </p:cNvPicPr>
          <p:nvPr/>
        </p:nvPicPr>
        <p:blipFill>
          <a:blip r:embed="rId4"/>
          <a:stretch>
            <a:fillRect/>
          </a:stretch>
        </p:blipFill>
        <p:spPr>
          <a:xfrm>
            <a:off x="4297020" y="3686420"/>
            <a:ext cx="7076831" cy="2109121"/>
          </a:xfrm>
          <a:prstGeom prst="rect">
            <a:avLst/>
          </a:prstGeom>
        </p:spPr>
      </p:pic>
      <p:pic>
        <p:nvPicPr>
          <p:cNvPr id="16" name="Picture 15">
            <a:extLst>
              <a:ext uri="{FF2B5EF4-FFF2-40B4-BE49-F238E27FC236}">
                <a16:creationId xmlns:a16="http://schemas.microsoft.com/office/drawing/2014/main" id="{E88A5205-0C11-40D6-B3E4-3A090B860526}"/>
              </a:ext>
            </a:extLst>
          </p:cNvPr>
          <p:cNvPicPr>
            <a:picLocks noChangeAspect="1"/>
          </p:cNvPicPr>
          <p:nvPr/>
        </p:nvPicPr>
        <p:blipFill>
          <a:blip r:embed="rId5"/>
          <a:stretch>
            <a:fillRect/>
          </a:stretch>
        </p:blipFill>
        <p:spPr>
          <a:xfrm>
            <a:off x="4297020" y="3641548"/>
            <a:ext cx="7088142" cy="2153994"/>
          </a:xfrm>
          <a:prstGeom prst="rect">
            <a:avLst/>
          </a:prstGeom>
        </p:spPr>
      </p:pic>
      <p:pic>
        <p:nvPicPr>
          <p:cNvPr id="4" name="Picture 3">
            <a:extLst>
              <a:ext uri="{FF2B5EF4-FFF2-40B4-BE49-F238E27FC236}">
                <a16:creationId xmlns:a16="http://schemas.microsoft.com/office/drawing/2014/main" id="{2D6F9F13-6DD3-42B9-9E26-264B949F725C}"/>
              </a:ext>
            </a:extLst>
          </p:cNvPr>
          <p:cNvPicPr>
            <a:picLocks noChangeAspect="1"/>
          </p:cNvPicPr>
          <p:nvPr/>
        </p:nvPicPr>
        <p:blipFill>
          <a:blip r:embed="rId6"/>
          <a:stretch>
            <a:fillRect/>
          </a:stretch>
        </p:blipFill>
        <p:spPr>
          <a:xfrm>
            <a:off x="4300519" y="3681622"/>
            <a:ext cx="7084643" cy="2109121"/>
          </a:xfrm>
          <a:prstGeom prst="rect">
            <a:avLst/>
          </a:prstGeom>
        </p:spPr>
      </p:pic>
    </p:spTree>
    <p:extLst>
      <p:ext uri="{BB962C8B-B14F-4D97-AF65-F5344CB8AC3E}">
        <p14:creationId xmlns:p14="http://schemas.microsoft.com/office/powerpoint/2010/main" val="251254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0C1A5CAC-780F-4A87-A5E6-7976E5144916}"/>
              </a:ext>
            </a:extLst>
          </p:cNvPr>
          <p:cNvSpPr>
            <a:spLocks noGrp="1"/>
          </p:cNvSpPr>
          <p:nvPr/>
        </p:nvSpPr>
        <p:spPr>
          <a:xfrm>
            <a:off x="838200" y="1062459"/>
            <a:ext cx="10174754" cy="866260"/>
          </a:xfrm>
          <a:prstGeom prst="rect">
            <a:avLst/>
          </a:prstGeom>
        </p:spPr>
        <p:txBody>
          <a:bodyPr vert="horz" lIns="208568" tIns="104285" rIns="208568" bIns="104285"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a:ln>
                <a:noFill/>
              </a:ln>
              <a:solidFill>
                <a:srgbClr val="4472C4"/>
              </a:solidFill>
              <a:effectLst/>
              <a:uLnTx/>
              <a:uFillTx/>
              <a:latin typeface="Roboto" panose="02000000000000000000" pitchFamily="2" charset="0"/>
              <a:ea typeface="Roboto" panose="02000000000000000000" pitchFamily="2" charset="0"/>
              <a:cs typeface="Calibri" panose="020F0502020204030204" pitchFamily="34" charset="0"/>
            </a:endParaRPr>
          </a:p>
        </p:txBody>
      </p:sp>
      <p:sp>
        <p:nvSpPr>
          <p:cNvPr id="94" name="Metin kutusu 27">
            <a:extLst>
              <a:ext uri="{FF2B5EF4-FFF2-40B4-BE49-F238E27FC236}">
                <a16:creationId xmlns:a16="http://schemas.microsoft.com/office/drawing/2014/main" id="{88C753BC-51A3-4DDB-8505-FCF02488BF5C}"/>
              </a:ext>
            </a:extLst>
          </p:cNvPr>
          <p:cNvSpPr txBox="1"/>
          <p:nvPr/>
        </p:nvSpPr>
        <p:spPr>
          <a:xfrm>
            <a:off x="838200" y="516542"/>
            <a:ext cx="10822521" cy="646331"/>
          </a:xfrm>
          <a:prstGeom prst="rect">
            <a:avLst/>
          </a:prstGeom>
          <a:noFill/>
        </p:spPr>
        <p:txBody>
          <a:bodyPr wrap="square" rtlCol="0">
            <a:spAutoFit/>
          </a:bodyPr>
          <a:lstStyle/>
          <a:p>
            <a:r>
              <a:rPr lang="en-US" sz="3600" b="1" dirty="0">
                <a:latin typeface="Roboto" panose="02000000000000000000" pitchFamily="2" charset="0"/>
                <a:ea typeface="Roboto" panose="02000000000000000000" pitchFamily="2" charset="0"/>
              </a:rPr>
              <a:t>Privilege </a:t>
            </a:r>
            <a:r>
              <a:rPr lang="en-US" sz="3600" b="1" dirty="0">
                <a:solidFill>
                  <a:schemeClr val="bg1"/>
                </a:solidFill>
                <a:highlight>
                  <a:srgbClr val="0000FF"/>
                </a:highlight>
                <a:latin typeface="Roboto" panose="02000000000000000000" pitchFamily="2" charset="0"/>
                <a:ea typeface="Roboto" panose="02000000000000000000" pitchFamily="2" charset="0"/>
              </a:rPr>
              <a:t>Misuse</a:t>
            </a:r>
          </a:p>
        </p:txBody>
      </p:sp>
      <p:sp>
        <p:nvSpPr>
          <p:cNvPr id="37" name="Rectangle 36">
            <a:extLst>
              <a:ext uri="{FF2B5EF4-FFF2-40B4-BE49-F238E27FC236}">
                <a16:creationId xmlns:a16="http://schemas.microsoft.com/office/drawing/2014/main" id="{0DFEFC24-D56D-4551-94CD-8CFE6BFEF6D4}"/>
              </a:ext>
            </a:extLst>
          </p:cNvPr>
          <p:cNvSpPr/>
          <p:nvPr/>
        </p:nvSpPr>
        <p:spPr>
          <a:xfrm>
            <a:off x="1" y="0"/>
            <a:ext cx="261936" cy="6858000"/>
          </a:xfrm>
          <a:prstGeom prst="rect">
            <a:avLst/>
          </a:prstGeom>
          <a:solidFill>
            <a:srgbClr val="1463FF"/>
          </a:solidFill>
          <a:ln>
            <a:noFill/>
          </a:ln>
          <a:effectLst>
            <a:outerShdw blurRad="508000" dist="50800" dir="27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highlight>
                <a:srgbClr val="0000FF"/>
              </a:highlight>
              <a:uLnTx/>
              <a:uFillTx/>
              <a:latin typeface="Roboto" panose="02000000000000000000" pitchFamily="2" charset="0"/>
              <a:ea typeface="Roboto" panose="02000000000000000000" pitchFamily="2" charset="0"/>
            </a:endParaRPr>
          </a:p>
        </p:txBody>
      </p:sp>
      <p:pic>
        <p:nvPicPr>
          <p:cNvPr id="12" name="Picture 11">
            <a:extLst>
              <a:ext uri="{FF2B5EF4-FFF2-40B4-BE49-F238E27FC236}">
                <a16:creationId xmlns:a16="http://schemas.microsoft.com/office/drawing/2014/main" id="{C568909B-7F6B-4734-B8FC-4FCF98C256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501" t="3048"/>
          <a:stretch/>
        </p:blipFill>
        <p:spPr>
          <a:xfrm>
            <a:off x="10555704" y="22508"/>
            <a:ext cx="1636295" cy="646331"/>
          </a:xfrm>
          <a:prstGeom prst="rect">
            <a:avLst/>
          </a:prstGeom>
        </p:spPr>
      </p:pic>
      <p:sp>
        <p:nvSpPr>
          <p:cNvPr id="13" name="TextBox 12">
            <a:extLst>
              <a:ext uri="{FF2B5EF4-FFF2-40B4-BE49-F238E27FC236}">
                <a16:creationId xmlns:a16="http://schemas.microsoft.com/office/drawing/2014/main" id="{C2868E2F-0E21-46DB-A793-B9873693192B}"/>
              </a:ext>
            </a:extLst>
          </p:cNvPr>
          <p:cNvSpPr txBox="1"/>
          <p:nvPr/>
        </p:nvSpPr>
        <p:spPr>
          <a:xfrm>
            <a:off x="783040" y="1956922"/>
            <a:ext cx="9251561" cy="1092032"/>
          </a:xfrm>
          <a:prstGeom prst="rect">
            <a:avLst/>
          </a:prstGeom>
        </p:spPr>
        <p:txBody>
          <a:bodyPr vert="horz" lIns="91440" tIns="45720" rIns="91440" bIns="45720" rtlCol="0">
            <a:noAutofit/>
          </a:bodyPr>
          <a:lstStyle>
            <a:defPPr>
              <a:defRPr lang="en-US"/>
            </a:defPPr>
            <a:lvl1pPr indent="0">
              <a:lnSpc>
                <a:spcPct val="90000"/>
              </a:lnSpc>
              <a:spcBef>
                <a:spcPts val="1000"/>
              </a:spcBef>
              <a:buClr>
                <a:schemeClr val="accent1">
                  <a:lumMod val="50000"/>
                </a:schemeClr>
              </a:buClr>
              <a:buFont typeface="Wingdings" panose="05000000000000000000" pitchFamily="2" charset="2"/>
              <a:buNone/>
              <a:defRPr sz="1600">
                <a:latin typeface="Corbel" panose="020B0503020204020204" pitchFamily="34" charset="0"/>
              </a:defRPr>
            </a:lvl1pPr>
            <a:lvl2pPr marL="685800" indent="-228600">
              <a:lnSpc>
                <a:spcPct val="90000"/>
              </a:lnSpc>
              <a:spcBef>
                <a:spcPts val="500"/>
              </a:spcBef>
              <a:buClr>
                <a:schemeClr val="accent1">
                  <a:lumMod val="50000"/>
                </a:schemeClr>
              </a:buClr>
              <a:buFont typeface="Wingdings" panose="05000000000000000000" pitchFamily="2" charset="2"/>
              <a:buChar char="§"/>
              <a:defRPr sz="2400">
                <a:solidFill>
                  <a:schemeClr val="tx1">
                    <a:lumMod val="50000"/>
                    <a:lumOff val="50000"/>
                  </a:schemeClr>
                </a:solidFill>
                <a:latin typeface="Corbel" panose="020B0503020204020204" pitchFamily="34" charset="0"/>
              </a:defRPr>
            </a:lvl2pPr>
            <a:lvl3pPr marL="1143000" indent="-228600">
              <a:lnSpc>
                <a:spcPct val="90000"/>
              </a:lnSpc>
              <a:spcBef>
                <a:spcPts val="500"/>
              </a:spcBef>
              <a:buClr>
                <a:schemeClr val="accent1">
                  <a:lumMod val="50000"/>
                </a:schemeClr>
              </a:buClr>
              <a:buFont typeface="Wingdings" panose="05000000000000000000" pitchFamily="2" charset="2"/>
              <a:buChar char="§"/>
              <a:defRPr sz="2000">
                <a:solidFill>
                  <a:schemeClr val="tx1">
                    <a:lumMod val="50000"/>
                    <a:lumOff val="50000"/>
                  </a:schemeClr>
                </a:solidFill>
                <a:latin typeface="Corbel" panose="020B0503020204020204" pitchFamily="34" charset="0"/>
              </a:defRPr>
            </a:lvl3pPr>
            <a:lvl4pPr marL="1600200" indent="-228600">
              <a:lnSpc>
                <a:spcPct val="90000"/>
              </a:lnSpc>
              <a:spcBef>
                <a:spcPts val="500"/>
              </a:spcBef>
              <a:buClr>
                <a:schemeClr val="accent1">
                  <a:lumMod val="50000"/>
                </a:schemeClr>
              </a:buClr>
              <a:buFont typeface="Wingdings" panose="05000000000000000000" pitchFamily="2" charset="2"/>
              <a:buChar char="§"/>
              <a:defRPr>
                <a:solidFill>
                  <a:schemeClr val="tx1">
                    <a:lumMod val="50000"/>
                    <a:lumOff val="50000"/>
                  </a:schemeClr>
                </a:solidFill>
                <a:latin typeface="Corbel" panose="020B0503020204020204" pitchFamily="34" charset="0"/>
              </a:defRPr>
            </a:lvl4pPr>
            <a:lvl5pPr marL="2057400" indent="-228600">
              <a:lnSpc>
                <a:spcPct val="90000"/>
              </a:lnSpc>
              <a:spcBef>
                <a:spcPts val="500"/>
              </a:spcBef>
              <a:buClr>
                <a:schemeClr val="accent1">
                  <a:lumMod val="50000"/>
                </a:schemeClr>
              </a:buClr>
              <a:buFont typeface="Wingdings" panose="05000000000000000000" pitchFamily="2" charset="2"/>
              <a:buChar char="§"/>
              <a:defRPr>
                <a:solidFill>
                  <a:schemeClr val="tx1">
                    <a:lumMod val="50000"/>
                    <a:lumOff val="50000"/>
                  </a:schemeClr>
                </a:solidFill>
                <a:latin typeface="Corbel" panose="020B05030202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
                <a:srgbClr val="4472C4">
                  <a:lumMod val="50000"/>
                </a:srgbClr>
              </a:buClr>
              <a:buSzTx/>
              <a:buFont typeface="Wingdings" panose="05000000000000000000" pitchFamily="2" charset="2"/>
              <a:buNone/>
              <a:tabLst/>
              <a:defRPr/>
            </a:pPr>
            <a:r>
              <a:rPr kumimoji="0" lang="en-GB" sz="1800" b="1" i="0" u="none" strike="noStrike" kern="1200" cap="none" spc="0" normalizeH="0" baseline="0" noProof="0" dirty="0">
                <a:ln>
                  <a:noFill/>
                </a:ln>
                <a:effectLst/>
                <a:uLnTx/>
                <a:uFillTx/>
                <a:latin typeface="Roboto" panose="02000000000000000000" pitchFamily="2" charset="0"/>
                <a:ea typeface="Roboto" panose="02000000000000000000" pitchFamily="2" charset="0"/>
              </a:rPr>
              <a:t>Explain</a:t>
            </a:r>
            <a:endParaRPr kumimoji="0" lang="tr-TR" sz="1800" b="1" i="0" u="none" strike="noStrike" kern="1200" cap="none" spc="0" normalizeH="0" baseline="0" noProof="0" dirty="0">
              <a:ln>
                <a:noFill/>
              </a:ln>
              <a:effectLst/>
              <a:uLnTx/>
              <a:uFillTx/>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90000"/>
              </a:lnSpc>
              <a:spcBef>
                <a:spcPts val="1000"/>
              </a:spcBef>
              <a:spcAft>
                <a:spcPts val="0"/>
              </a:spcAft>
              <a:buClr>
                <a:srgbClr val="4472C4">
                  <a:lumMod val="50000"/>
                </a:srgbClr>
              </a:buClr>
              <a:buSzTx/>
              <a:buFont typeface="Wingdings" panose="05000000000000000000" pitchFamily="2" charset="2"/>
              <a:buNone/>
              <a:tabLst/>
              <a:defRPr/>
            </a:pPr>
            <a:r>
              <a:rPr lang="en-GB" sz="1800" dirty="0">
                <a:latin typeface="OpenSans-Bold"/>
              </a:rPr>
              <a:t>Privilege abuse was the most common action type for this pattern, with the majority of actors being Financially motivated. The most common data type stolen was Personal information, and somewhat surprisingly, the rise in remote workers did not appear to have a noticeable effect on Misuse. </a:t>
            </a:r>
            <a:endParaRPr lang="en-US" sz="1800" dirty="0">
              <a:latin typeface="OpenSans-Bold"/>
            </a:endParaRPr>
          </a:p>
        </p:txBody>
      </p:sp>
      <p:sp>
        <p:nvSpPr>
          <p:cNvPr id="14" name="Rectangle 13">
            <a:extLst>
              <a:ext uri="{FF2B5EF4-FFF2-40B4-BE49-F238E27FC236}">
                <a16:creationId xmlns:a16="http://schemas.microsoft.com/office/drawing/2014/main" id="{53C42AAE-48AF-46AA-814D-8E2EA287A3D6}"/>
              </a:ext>
            </a:extLst>
          </p:cNvPr>
          <p:cNvSpPr/>
          <p:nvPr/>
        </p:nvSpPr>
        <p:spPr>
          <a:xfrm>
            <a:off x="832006" y="3529215"/>
            <a:ext cx="6145122" cy="11244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Roboto" panose="02000000000000000000" pitchFamily="2" charset="0"/>
                <a:ea typeface="Roboto" panose="02000000000000000000" pitchFamily="2" charset="0"/>
              </a:rPr>
              <a:t>Examples</a:t>
            </a:r>
          </a:p>
          <a:p>
            <a:pPr marL="285750" marR="0" lvl="0" indent="-2857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lang="en-US" dirty="0">
                <a:latin typeface="OpenSans-Bold"/>
              </a:rPr>
              <a:t>Wicked Internal Actor</a:t>
            </a:r>
          </a:p>
          <a:p>
            <a:pPr marL="285750" marR="0" lvl="0" indent="-2857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lang="en-US" sz="1800" i="0" u="none" strike="noStrike" baseline="0" dirty="0">
                <a:latin typeface="OpenSans-Bold"/>
              </a:rPr>
              <a:t>Negligent Internal Actor</a:t>
            </a:r>
          </a:p>
        </p:txBody>
      </p:sp>
      <p:pic>
        <p:nvPicPr>
          <p:cNvPr id="15" name="Picture 14" descr="A picture containing text&#10;&#10;Description automatically generated">
            <a:extLst>
              <a:ext uri="{FF2B5EF4-FFF2-40B4-BE49-F238E27FC236}">
                <a16:creationId xmlns:a16="http://schemas.microsoft.com/office/drawing/2014/main" id="{F9F0AD8F-72E8-47CD-B501-CF8C2DDFFAE7}"/>
              </a:ext>
            </a:extLst>
          </p:cNvPr>
          <p:cNvPicPr>
            <a:picLocks noChangeAspect="1"/>
          </p:cNvPicPr>
          <p:nvPr/>
        </p:nvPicPr>
        <p:blipFill>
          <a:blip r:embed="rId4"/>
          <a:stretch>
            <a:fillRect/>
          </a:stretch>
        </p:blipFill>
        <p:spPr>
          <a:xfrm>
            <a:off x="4297020" y="3686420"/>
            <a:ext cx="7076831" cy="2109121"/>
          </a:xfrm>
          <a:prstGeom prst="rect">
            <a:avLst/>
          </a:prstGeom>
        </p:spPr>
      </p:pic>
      <p:pic>
        <p:nvPicPr>
          <p:cNvPr id="16" name="Picture 15">
            <a:extLst>
              <a:ext uri="{FF2B5EF4-FFF2-40B4-BE49-F238E27FC236}">
                <a16:creationId xmlns:a16="http://schemas.microsoft.com/office/drawing/2014/main" id="{69062323-79E1-4B5C-895E-A0685A4FFA68}"/>
              </a:ext>
            </a:extLst>
          </p:cNvPr>
          <p:cNvPicPr>
            <a:picLocks noChangeAspect="1"/>
          </p:cNvPicPr>
          <p:nvPr/>
        </p:nvPicPr>
        <p:blipFill>
          <a:blip r:embed="rId5"/>
          <a:stretch>
            <a:fillRect/>
          </a:stretch>
        </p:blipFill>
        <p:spPr>
          <a:xfrm>
            <a:off x="4297020" y="3641548"/>
            <a:ext cx="7088142" cy="2153994"/>
          </a:xfrm>
          <a:prstGeom prst="rect">
            <a:avLst/>
          </a:prstGeom>
        </p:spPr>
      </p:pic>
      <p:pic>
        <p:nvPicPr>
          <p:cNvPr id="4" name="Picture 3">
            <a:extLst>
              <a:ext uri="{FF2B5EF4-FFF2-40B4-BE49-F238E27FC236}">
                <a16:creationId xmlns:a16="http://schemas.microsoft.com/office/drawing/2014/main" id="{4B8E55DE-8176-44F7-9AA4-EFCB25E505B3}"/>
              </a:ext>
            </a:extLst>
          </p:cNvPr>
          <p:cNvPicPr>
            <a:picLocks noChangeAspect="1"/>
          </p:cNvPicPr>
          <p:nvPr/>
        </p:nvPicPr>
        <p:blipFill>
          <a:blip r:embed="rId6"/>
          <a:stretch>
            <a:fillRect/>
          </a:stretch>
        </p:blipFill>
        <p:spPr>
          <a:xfrm>
            <a:off x="4308331" y="3594971"/>
            <a:ext cx="7076831" cy="2200569"/>
          </a:xfrm>
          <a:prstGeom prst="rect">
            <a:avLst/>
          </a:prstGeom>
        </p:spPr>
      </p:pic>
      <p:pic>
        <p:nvPicPr>
          <p:cNvPr id="6" name="Picture 5">
            <a:extLst>
              <a:ext uri="{FF2B5EF4-FFF2-40B4-BE49-F238E27FC236}">
                <a16:creationId xmlns:a16="http://schemas.microsoft.com/office/drawing/2014/main" id="{197CCCCF-80B5-4EAE-85B3-10297262E055}"/>
              </a:ext>
            </a:extLst>
          </p:cNvPr>
          <p:cNvPicPr>
            <a:picLocks noChangeAspect="1"/>
          </p:cNvPicPr>
          <p:nvPr/>
        </p:nvPicPr>
        <p:blipFill>
          <a:blip r:embed="rId6"/>
          <a:stretch>
            <a:fillRect/>
          </a:stretch>
        </p:blipFill>
        <p:spPr>
          <a:xfrm>
            <a:off x="4308331" y="3594970"/>
            <a:ext cx="7076831" cy="2200569"/>
          </a:xfrm>
          <a:prstGeom prst="rect">
            <a:avLst/>
          </a:prstGeom>
        </p:spPr>
      </p:pic>
    </p:spTree>
    <p:extLst>
      <p:ext uri="{BB962C8B-B14F-4D97-AF65-F5344CB8AC3E}">
        <p14:creationId xmlns:p14="http://schemas.microsoft.com/office/powerpoint/2010/main" val="411729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0C1A5CAC-780F-4A87-A5E6-7976E5144916}"/>
              </a:ext>
            </a:extLst>
          </p:cNvPr>
          <p:cNvSpPr>
            <a:spLocks noGrp="1"/>
          </p:cNvSpPr>
          <p:nvPr/>
        </p:nvSpPr>
        <p:spPr>
          <a:xfrm>
            <a:off x="838200" y="1062459"/>
            <a:ext cx="10174754" cy="866260"/>
          </a:xfrm>
          <a:prstGeom prst="rect">
            <a:avLst/>
          </a:prstGeom>
        </p:spPr>
        <p:txBody>
          <a:bodyPr vert="horz" lIns="208568" tIns="104285" rIns="208568" bIns="104285"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a:ln>
                <a:noFill/>
              </a:ln>
              <a:solidFill>
                <a:srgbClr val="4472C4"/>
              </a:solidFill>
              <a:effectLst/>
              <a:uLnTx/>
              <a:uFillTx/>
              <a:latin typeface="Roboto" panose="02000000000000000000" pitchFamily="2" charset="0"/>
              <a:ea typeface="Roboto" panose="02000000000000000000" pitchFamily="2" charset="0"/>
              <a:cs typeface="Calibri" panose="020F0502020204030204" pitchFamily="34" charset="0"/>
            </a:endParaRPr>
          </a:p>
        </p:txBody>
      </p:sp>
      <p:sp>
        <p:nvSpPr>
          <p:cNvPr id="94" name="Metin kutusu 27">
            <a:extLst>
              <a:ext uri="{FF2B5EF4-FFF2-40B4-BE49-F238E27FC236}">
                <a16:creationId xmlns:a16="http://schemas.microsoft.com/office/drawing/2014/main" id="{88C753BC-51A3-4DDB-8505-FCF02488BF5C}"/>
              </a:ext>
            </a:extLst>
          </p:cNvPr>
          <p:cNvSpPr txBox="1"/>
          <p:nvPr/>
        </p:nvSpPr>
        <p:spPr>
          <a:xfrm>
            <a:off x="838200" y="516542"/>
            <a:ext cx="10822521" cy="646331"/>
          </a:xfrm>
          <a:prstGeom prst="rect">
            <a:avLst/>
          </a:prstGeom>
          <a:noFill/>
        </p:spPr>
        <p:txBody>
          <a:bodyPr wrap="square" rtlCol="0">
            <a:spAutoFit/>
          </a:bodyPr>
          <a:lstStyle/>
          <a:p>
            <a:r>
              <a:rPr lang="en-US" sz="3600" b="1" dirty="0">
                <a:latin typeface="Roboto" panose="02000000000000000000" pitchFamily="2" charset="0"/>
                <a:ea typeface="Roboto" panose="02000000000000000000" pitchFamily="2" charset="0"/>
              </a:rPr>
              <a:t>Lost and Stolen </a:t>
            </a:r>
            <a:r>
              <a:rPr lang="en-US" sz="3600" b="1" dirty="0">
                <a:solidFill>
                  <a:schemeClr val="bg1"/>
                </a:solidFill>
                <a:highlight>
                  <a:srgbClr val="0000FF"/>
                </a:highlight>
                <a:latin typeface="Roboto" panose="02000000000000000000" pitchFamily="2" charset="0"/>
                <a:ea typeface="Roboto" panose="02000000000000000000" pitchFamily="2" charset="0"/>
              </a:rPr>
              <a:t>Assets</a:t>
            </a:r>
          </a:p>
        </p:txBody>
      </p:sp>
      <p:sp>
        <p:nvSpPr>
          <p:cNvPr id="37" name="Rectangle 36">
            <a:extLst>
              <a:ext uri="{FF2B5EF4-FFF2-40B4-BE49-F238E27FC236}">
                <a16:creationId xmlns:a16="http://schemas.microsoft.com/office/drawing/2014/main" id="{0DFEFC24-D56D-4551-94CD-8CFE6BFEF6D4}"/>
              </a:ext>
            </a:extLst>
          </p:cNvPr>
          <p:cNvSpPr/>
          <p:nvPr/>
        </p:nvSpPr>
        <p:spPr>
          <a:xfrm>
            <a:off x="1" y="0"/>
            <a:ext cx="261936" cy="6858000"/>
          </a:xfrm>
          <a:prstGeom prst="rect">
            <a:avLst/>
          </a:prstGeom>
          <a:solidFill>
            <a:srgbClr val="1463FF"/>
          </a:solidFill>
          <a:ln>
            <a:noFill/>
          </a:ln>
          <a:effectLst>
            <a:outerShdw blurRad="508000" dist="50800" dir="27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highlight>
                <a:srgbClr val="0000FF"/>
              </a:highlight>
              <a:uLnTx/>
              <a:uFillTx/>
              <a:latin typeface="Roboto" panose="02000000000000000000" pitchFamily="2" charset="0"/>
              <a:ea typeface="Roboto" panose="02000000000000000000" pitchFamily="2" charset="0"/>
            </a:endParaRPr>
          </a:p>
        </p:txBody>
      </p:sp>
      <p:pic>
        <p:nvPicPr>
          <p:cNvPr id="12" name="Picture 11">
            <a:extLst>
              <a:ext uri="{FF2B5EF4-FFF2-40B4-BE49-F238E27FC236}">
                <a16:creationId xmlns:a16="http://schemas.microsoft.com/office/drawing/2014/main" id="{86CE990A-F128-445D-9DB8-EB8840221A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501" t="3048"/>
          <a:stretch/>
        </p:blipFill>
        <p:spPr>
          <a:xfrm>
            <a:off x="10555704" y="22508"/>
            <a:ext cx="1636295" cy="646331"/>
          </a:xfrm>
          <a:prstGeom prst="rect">
            <a:avLst/>
          </a:prstGeom>
        </p:spPr>
      </p:pic>
      <p:sp>
        <p:nvSpPr>
          <p:cNvPr id="13" name="TextBox 12">
            <a:extLst>
              <a:ext uri="{FF2B5EF4-FFF2-40B4-BE49-F238E27FC236}">
                <a16:creationId xmlns:a16="http://schemas.microsoft.com/office/drawing/2014/main" id="{86AD257A-9D93-4380-8C4F-C5B803962AD3}"/>
              </a:ext>
            </a:extLst>
          </p:cNvPr>
          <p:cNvSpPr txBox="1"/>
          <p:nvPr/>
        </p:nvSpPr>
        <p:spPr>
          <a:xfrm>
            <a:off x="832006" y="2239117"/>
            <a:ext cx="9251561" cy="1092032"/>
          </a:xfrm>
          <a:prstGeom prst="rect">
            <a:avLst/>
          </a:prstGeom>
        </p:spPr>
        <p:txBody>
          <a:bodyPr vert="horz" lIns="91440" tIns="45720" rIns="91440" bIns="45720" rtlCol="0">
            <a:noAutofit/>
          </a:bodyPr>
          <a:lstStyle>
            <a:defPPr>
              <a:defRPr lang="en-US"/>
            </a:defPPr>
            <a:lvl1pPr indent="0">
              <a:lnSpc>
                <a:spcPct val="90000"/>
              </a:lnSpc>
              <a:spcBef>
                <a:spcPts val="1000"/>
              </a:spcBef>
              <a:buClr>
                <a:schemeClr val="accent1">
                  <a:lumMod val="50000"/>
                </a:schemeClr>
              </a:buClr>
              <a:buFont typeface="Wingdings" panose="05000000000000000000" pitchFamily="2" charset="2"/>
              <a:buNone/>
              <a:defRPr sz="1600">
                <a:latin typeface="Corbel" panose="020B0503020204020204" pitchFamily="34" charset="0"/>
              </a:defRPr>
            </a:lvl1pPr>
            <a:lvl2pPr marL="685800" indent="-228600">
              <a:lnSpc>
                <a:spcPct val="90000"/>
              </a:lnSpc>
              <a:spcBef>
                <a:spcPts val="500"/>
              </a:spcBef>
              <a:buClr>
                <a:schemeClr val="accent1">
                  <a:lumMod val="50000"/>
                </a:schemeClr>
              </a:buClr>
              <a:buFont typeface="Wingdings" panose="05000000000000000000" pitchFamily="2" charset="2"/>
              <a:buChar char="§"/>
              <a:defRPr sz="2400">
                <a:solidFill>
                  <a:schemeClr val="tx1">
                    <a:lumMod val="50000"/>
                    <a:lumOff val="50000"/>
                  </a:schemeClr>
                </a:solidFill>
                <a:latin typeface="Corbel" panose="020B0503020204020204" pitchFamily="34" charset="0"/>
              </a:defRPr>
            </a:lvl2pPr>
            <a:lvl3pPr marL="1143000" indent="-228600">
              <a:lnSpc>
                <a:spcPct val="90000"/>
              </a:lnSpc>
              <a:spcBef>
                <a:spcPts val="500"/>
              </a:spcBef>
              <a:buClr>
                <a:schemeClr val="accent1">
                  <a:lumMod val="50000"/>
                </a:schemeClr>
              </a:buClr>
              <a:buFont typeface="Wingdings" panose="05000000000000000000" pitchFamily="2" charset="2"/>
              <a:buChar char="§"/>
              <a:defRPr sz="2000">
                <a:solidFill>
                  <a:schemeClr val="tx1">
                    <a:lumMod val="50000"/>
                    <a:lumOff val="50000"/>
                  </a:schemeClr>
                </a:solidFill>
                <a:latin typeface="Corbel" panose="020B0503020204020204" pitchFamily="34" charset="0"/>
              </a:defRPr>
            </a:lvl3pPr>
            <a:lvl4pPr marL="1600200" indent="-228600">
              <a:lnSpc>
                <a:spcPct val="90000"/>
              </a:lnSpc>
              <a:spcBef>
                <a:spcPts val="500"/>
              </a:spcBef>
              <a:buClr>
                <a:schemeClr val="accent1">
                  <a:lumMod val="50000"/>
                </a:schemeClr>
              </a:buClr>
              <a:buFont typeface="Wingdings" panose="05000000000000000000" pitchFamily="2" charset="2"/>
              <a:buChar char="§"/>
              <a:defRPr>
                <a:solidFill>
                  <a:schemeClr val="tx1">
                    <a:lumMod val="50000"/>
                    <a:lumOff val="50000"/>
                  </a:schemeClr>
                </a:solidFill>
                <a:latin typeface="Corbel" panose="020B0503020204020204" pitchFamily="34" charset="0"/>
              </a:defRPr>
            </a:lvl4pPr>
            <a:lvl5pPr marL="2057400" indent="-228600">
              <a:lnSpc>
                <a:spcPct val="90000"/>
              </a:lnSpc>
              <a:spcBef>
                <a:spcPts val="500"/>
              </a:spcBef>
              <a:buClr>
                <a:schemeClr val="accent1">
                  <a:lumMod val="50000"/>
                </a:schemeClr>
              </a:buClr>
              <a:buFont typeface="Wingdings" panose="05000000000000000000" pitchFamily="2" charset="2"/>
              <a:buChar char="§"/>
              <a:defRPr>
                <a:solidFill>
                  <a:schemeClr val="tx1">
                    <a:lumMod val="50000"/>
                    <a:lumOff val="50000"/>
                  </a:schemeClr>
                </a:solidFill>
                <a:latin typeface="Corbel" panose="020B05030202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
                <a:srgbClr val="4472C4">
                  <a:lumMod val="50000"/>
                </a:srgbClr>
              </a:buClr>
              <a:buSzTx/>
              <a:buFont typeface="Wingdings" panose="05000000000000000000" pitchFamily="2" charset="2"/>
              <a:buNone/>
              <a:tabLst/>
              <a:defRPr/>
            </a:pPr>
            <a:r>
              <a:rPr kumimoji="0" lang="en-GB" sz="1800" b="1" i="0" u="none" strike="noStrike" kern="1200" cap="none" spc="0" normalizeH="0" baseline="0" noProof="0" dirty="0">
                <a:ln>
                  <a:noFill/>
                </a:ln>
                <a:effectLst/>
                <a:uLnTx/>
                <a:uFillTx/>
                <a:latin typeface="Roboto" panose="02000000000000000000" pitchFamily="2" charset="0"/>
                <a:ea typeface="Roboto" panose="02000000000000000000" pitchFamily="2" charset="0"/>
              </a:rPr>
              <a:t>Explain</a:t>
            </a:r>
            <a:endParaRPr kumimoji="0" lang="tr-TR" sz="1800" b="1" i="0" u="none" strike="noStrike" kern="1200" cap="none" spc="0" normalizeH="0" baseline="0" noProof="0" dirty="0">
              <a:ln>
                <a:noFill/>
              </a:ln>
              <a:effectLst/>
              <a:uLnTx/>
              <a:uFillTx/>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90000"/>
              </a:lnSpc>
              <a:spcBef>
                <a:spcPts val="1000"/>
              </a:spcBef>
              <a:spcAft>
                <a:spcPts val="0"/>
              </a:spcAft>
              <a:buClr>
                <a:srgbClr val="4472C4">
                  <a:lumMod val="50000"/>
                </a:srgbClr>
              </a:buClr>
              <a:buSzTx/>
              <a:buFont typeface="Wingdings" panose="05000000000000000000" pitchFamily="2" charset="2"/>
              <a:buNone/>
              <a:tabLst/>
              <a:defRPr/>
            </a:pPr>
            <a:r>
              <a:rPr lang="en-GB" sz="1800" dirty="0">
                <a:latin typeface="OpenSans-Bold"/>
              </a:rPr>
              <a:t>Devices continue to be lost or stolen, a pattern that is unlikely to change anytime soon. While the actor may be Internal (for loss) or External (for theft), the controls to protect the data on these devices remain constant.</a:t>
            </a:r>
            <a:endParaRPr lang="en-US" sz="1800" dirty="0">
              <a:latin typeface="OpenSans-Bold"/>
            </a:endParaRPr>
          </a:p>
        </p:txBody>
      </p:sp>
      <p:sp>
        <p:nvSpPr>
          <p:cNvPr id="14" name="Rectangle 13">
            <a:extLst>
              <a:ext uri="{FF2B5EF4-FFF2-40B4-BE49-F238E27FC236}">
                <a16:creationId xmlns:a16="http://schemas.microsoft.com/office/drawing/2014/main" id="{D2A593E3-FBB4-4E46-AA78-B4F73C435000}"/>
              </a:ext>
            </a:extLst>
          </p:cNvPr>
          <p:cNvSpPr/>
          <p:nvPr/>
        </p:nvSpPr>
        <p:spPr>
          <a:xfrm>
            <a:off x="832006" y="3529215"/>
            <a:ext cx="6145122" cy="15019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Roboto" panose="02000000000000000000" pitchFamily="2" charset="0"/>
                <a:ea typeface="Roboto" panose="02000000000000000000" pitchFamily="2" charset="0"/>
              </a:rPr>
              <a:t>Examples</a:t>
            </a:r>
          </a:p>
          <a:p>
            <a:pPr marL="285750" marR="0" lvl="0" indent="-2857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lang="en-US" dirty="0">
                <a:latin typeface="OpenSans-Bold"/>
              </a:rPr>
              <a:t>Wicked Technical Insider</a:t>
            </a:r>
          </a:p>
          <a:p>
            <a:pPr marL="285750" marR="0" lvl="0" indent="-2857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lang="en-US" dirty="0">
                <a:latin typeface="OpenSans-Bold"/>
              </a:rPr>
              <a:t>Fire</a:t>
            </a:r>
          </a:p>
          <a:p>
            <a:pPr marL="285750" marR="0" lvl="0" indent="-2857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lang="en-US" sz="1800" i="0" u="none" strike="noStrike" baseline="0" dirty="0">
                <a:latin typeface="OpenSans-Bold"/>
              </a:rPr>
              <a:t>Tornado</a:t>
            </a:r>
          </a:p>
        </p:txBody>
      </p:sp>
      <p:pic>
        <p:nvPicPr>
          <p:cNvPr id="15" name="Picture 14" descr="A picture containing text&#10;&#10;Description automatically generated">
            <a:extLst>
              <a:ext uri="{FF2B5EF4-FFF2-40B4-BE49-F238E27FC236}">
                <a16:creationId xmlns:a16="http://schemas.microsoft.com/office/drawing/2014/main" id="{F5D6E04D-E732-4F38-8D30-FE62AD009041}"/>
              </a:ext>
            </a:extLst>
          </p:cNvPr>
          <p:cNvPicPr>
            <a:picLocks noChangeAspect="1"/>
          </p:cNvPicPr>
          <p:nvPr/>
        </p:nvPicPr>
        <p:blipFill>
          <a:blip r:embed="rId4"/>
          <a:stretch>
            <a:fillRect/>
          </a:stretch>
        </p:blipFill>
        <p:spPr>
          <a:xfrm>
            <a:off x="4297020" y="3686420"/>
            <a:ext cx="7076831" cy="2109121"/>
          </a:xfrm>
          <a:prstGeom prst="rect">
            <a:avLst/>
          </a:prstGeom>
        </p:spPr>
      </p:pic>
      <p:pic>
        <p:nvPicPr>
          <p:cNvPr id="16" name="Picture 15">
            <a:extLst>
              <a:ext uri="{FF2B5EF4-FFF2-40B4-BE49-F238E27FC236}">
                <a16:creationId xmlns:a16="http://schemas.microsoft.com/office/drawing/2014/main" id="{8872C1B4-A9CE-4EA6-9A8B-44C288EEC0C6}"/>
              </a:ext>
            </a:extLst>
          </p:cNvPr>
          <p:cNvPicPr>
            <a:picLocks noChangeAspect="1"/>
          </p:cNvPicPr>
          <p:nvPr/>
        </p:nvPicPr>
        <p:blipFill>
          <a:blip r:embed="rId5"/>
          <a:stretch>
            <a:fillRect/>
          </a:stretch>
        </p:blipFill>
        <p:spPr>
          <a:xfrm>
            <a:off x="4297020" y="3641548"/>
            <a:ext cx="7088142" cy="2153994"/>
          </a:xfrm>
          <a:prstGeom prst="rect">
            <a:avLst/>
          </a:prstGeom>
        </p:spPr>
      </p:pic>
      <p:pic>
        <p:nvPicPr>
          <p:cNvPr id="4" name="Picture 3">
            <a:extLst>
              <a:ext uri="{FF2B5EF4-FFF2-40B4-BE49-F238E27FC236}">
                <a16:creationId xmlns:a16="http://schemas.microsoft.com/office/drawing/2014/main" id="{E0A14A47-B03A-4386-834E-2C410FB377D7}"/>
              </a:ext>
            </a:extLst>
          </p:cNvPr>
          <p:cNvPicPr>
            <a:picLocks noChangeAspect="1"/>
          </p:cNvPicPr>
          <p:nvPr/>
        </p:nvPicPr>
        <p:blipFill>
          <a:blip r:embed="rId6"/>
          <a:stretch>
            <a:fillRect/>
          </a:stretch>
        </p:blipFill>
        <p:spPr>
          <a:xfrm>
            <a:off x="4279432" y="3677139"/>
            <a:ext cx="7105730" cy="2109121"/>
          </a:xfrm>
          <a:prstGeom prst="rect">
            <a:avLst/>
          </a:prstGeom>
        </p:spPr>
      </p:pic>
    </p:spTree>
    <p:extLst>
      <p:ext uri="{BB962C8B-B14F-4D97-AF65-F5344CB8AC3E}">
        <p14:creationId xmlns:p14="http://schemas.microsoft.com/office/powerpoint/2010/main" val="49493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0C1A5CAC-780F-4A87-A5E6-7976E5144916}"/>
              </a:ext>
            </a:extLst>
          </p:cNvPr>
          <p:cNvSpPr>
            <a:spLocks noGrp="1"/>
          </p:cNvSpPr>
          <p:nvPr/>
        </p:nvSpPr>
        <p:spPr>
          <a:xfrm>
            <a:off x="838200" y="1062459"/>
            <a:ext cx="10174754" cy="866260"/>
          </a:xfrm>
          <a:prstGeom prst="rect">
            <a:avLst/>
          </a:prstGeom>
        </p:spPr>
        <p:txBody>
          <a:bodyPr vert="horz" lIns="208568" tIns="104285" rIns="208568" bIns="104285"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a:ln>
                <a:noFill/>
              </a:ln>
              <a:solidFill>
                <a:srgbClr val="4472C4"/>
              </a:solidFill>
              <a:effectLst/>
              <a:uLnTx/>
              <a:uFillTx/>
              <a:latin typeface="Roboto" panose="02000000000000000000" pitchFamily="2" charset="0"/>
              <a:ea typeface="Roboto" panose="02000000000000000000" pitchFamily="2" charset="0"/>
              <a:cs typeface="Calibri" panose="020F0502020204030204" pitchFamily="34" charset="0"/>
            </a:endParaRPr>
          </a:p>
        </p:txBody>
      </p:sp>
      <p:sp>
        <p:nvSpPr>
          <p:cNvPr id="94" name="Metin kutusu 27">
            <a:extLst>
              <a:ext uri="{FF2B5EF4-FFF2-40B4-BE49-F238E27FC236}">
                <a16:creationId xmlns:a16="http://schemas.microsoft.com/office/drawing/2014/main" id="{88C753BC-51A3-4DDB-8505-FCF02488BF5C}"/>
              </a:ext>
            </a:extLst>
          </p:cNvPr>
          <p:cNvSpPr txBox="1"/>
          <p:nvPr/>
        </p:nvSpPr>
        <p:spPr>
          <a:xfrm>
            <a:off x="838200" y="516542"/>
            <a:ext cx="10822521" cy="646331"/>
          </a:xfrm>
          <a:prstGeom prst="rect">
            <a:avLst/>
          </a:prstGeom>
          <a:noFill/>
        </p:spPr>
        <p:txBody>
          <a:bodyPr wrap="square" rtlCol="0">
            <a:spAutoFit/>
          </a:bodyPr>
          <a:lstStyle/>
          <a:p>
            <a:r>
              <a:rPr lang="en-GB" sz="3600" b="1" dirty="0">
                <a:latin typeface="Roboto" panose="02000000000000000000" pitchFamily="2" charset="0"/>
                <a:ea typeface="Roboto" panose="02000000000000000000" pitchFamily="2" charset="0"/>
              </a:rPr>
              <a:t>D</a:t>
            </a:r>
            <a:r>
              <a:rPr lang="en-US" sz="3600" b="1" dirty="0" err="1">
                <a:latin typeface="Roboto" panose="02000000000000000000" pitchFamily="2" charset="0"/>
                <a:ea typeface="Roboto" panose="02000000000000000000" pitchFamily="2" charset="0"/>
              </a:rPr>
              <a:t>enial</a:t>
            </a:r>
            <a:r>
              <a:rPr lang="en-US" sz="3600" b="1" dirty="0">
                <a:latin typeface="Roboto" panose="02000000000000000000" pitchFamily="2" charset="0"/>
                <a:ea typeface="Roboto" panose="02000000000000000000" pitchFamily="2" charset="0"/>
              </a:rPr>
              <a:t> of </a:t>
            </a:r>
            <a:r>
              <a:rPr lang="en-US" sz="3600" b="1" dirty="0">
                <a:solidFill>
                  <a:schemeClr val="bg1"/>
                </a:solidFill>
                <a:highlight>
                  <a:srgbClr val="0000FF"/>
                </a:highlight>
                <a:latin typeface="Roboto" panose="02000000000000000000" pitchFamily="2" charset="0"/>
                <a:ea typeface="Roboto" panose="02000000000000000000" pitchFamily="2" charset="0"/>
              </a:rPr>
              <a:t>Service</a:t>
            </a:r>
          </a:p>
        </p:txBody>
      </p:sp>
      <p:sp>
        <p:nvSpPr>
          <p:cNvPr id="37" name="Rectangle 36">
            <a:extLst>
              <a:ext uri="{FF2B5EF4-FFF2-40B4-BE49-F238E27FC236}">
                <a16:creationId xmlns:a16="http://schemas.microsoft.com/office/drawing/2014/main" id="{0DFEFC24-D56D-4551-94CD-8CFE6BFEF6D4}"/>
              </a:ext>
            </a:extLst>
          </p:cNvPr>
          <p:cNvSpPr/>
          <p:nvPr/>
        </p:nvSpPr>
        <p:spPr>
          <a:xfrm>
            <a:off x="1" y="0"/>
            <a:ext cx="261936" cy="6858000"/>
          </a:xfrm>
          <a:prstGeom prst="rect">
            <a:avLst/>
          </a:prstGeom>
          <a:solidFill>
            <a:srgbClr val="1463FF"/>
          </a:solidFill>
          <a:ln>
            <a:noFill/>
          </a:ln>
          <a:effectLst>
            <a:outerShdw blurRad="508000" dist="50800" dir="27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highlight>
                <a:srgbClr val="0000FF"/>
              </a:highlight>
              <a:uLnTx/>
              <a:uFillTx/>
              <a:latin typeface="Roboto" panose="02000000000000000000" pitchFamily="2" charset="0"/>
              <a:ea typeface="Roboto" panose="02000000000000000000" pitchFamily="2" charset="0"/>
            </a:endParaRPr>
          </a:p>
        </p:txBody>
      </p:sp>
      <p:pic>
        <p:nvPicPr>
          <p:cNvPr id="12" name="Picture 11">
            <a:extLst>
              <a:ext uri="{FF2B5EF4-FFF2-40B4-BE49-F238E27FC236}">
                <a16:creationId xmlns:a16="http://schemas.microsoft.com/office/drawing/2014/main" id="{3A381665-CA4E-4C4D-B0C8-D3EF2AC01D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501" t="3048"/>
          <a:stretch/>
        </p:blipFill>
        <p:spPr>
          <a:xfrm>
            <a:off x="10555704" y="22508"/>
            <a:ext cx="1636295" cy="646331"/>
          </a:xfrm>
          <a:prstGeom prst="rect">
            <a:avLst/>
          </a:prstGeom>
        </p:spPr>
      </p:pic>
      <p:sp>
        <p:nvSpPr>
          <p:cNvPr id="13" name="TextBox 12">
            <a:extLst>
              <a:ext uri="{FF2B5EF4-FFF2-40B4-BE49-F238E27FC236}">
                <a16:creationId xmlns:a16="http://schemas.microsoft.com/office/drawing/2014/main" id="{D735EEA1-71F5-4ED0-BD86-CF03A127E2AF}"/>
              </a:ext>
            </a:extLst>
          </p:cNvPr>
          <p:cNvSpPr txBox="1"/>
          <p:nvPr/>
        </p:nvSpPr>
        <p:spPr>
          <a:xfrm>
            <a:off x="832006" y="2481753"/>
            <a:ext cx="9251561" cy="1092032"/>
          </a:xfrm>
          <a:prstGeom prst="rect">
            <a:avLst/>
          </a:prstGeom>
        </p:spPr>
        <p:txBody>
          <a:bodyPr vert="horz" lIns="91440" tIns="45720" rIns="91440" bIns="45720" rtlCol="0">
            <a:noAutofit/>
          </a:bodyPr>
          <a:lstStyle>
            <a:defPPr>
              <a:defRPr lang="en-US"/>
            </a:defPPr>
            <a:lvl1pPr indent="0">
              <a:lnSpc>
                <a:spcPct val="90000"/>
              </a:lnSpc>
              <a:spcBef>
                <a:spcPts val="1000"/>
              </a:spcBef>
              <a:buClr>
                <a:schemeClr val="accent1">
                  <a:lumMod val="50000"/>
                </a:schemeClr>
              </a:buClr>
              <a:buFont typeface="Wingdings" panose="05000000000000000000" pitchFamily="2" charset="2"/>
              <a:buNone/>
              <a:defRPr sz="1600">
                <a:latin typeface="Corbel" panose="020B0503020204020204" pitchFamily="34" charset="0"/>
              </a:defRPr>
            </a:lvl1pPr>
            <a:lvl2pPr marL="685800" indent="-228600">
              <a:lnSpc>
                <a:spcPct val="90000"/>
              </a:lnSpc>
              <a:spcBef>
                <a:spcPts val="500"/>
              </a:spcBef>
              <a:buClr>
                <a:schemeClr val="accent1">
                  <a:lumMod val="50000"/>
                </a:schemeClr>
              </a:buClr>
              <a:buFont typeface="Wingdings" panose="05000000000000000000" pitchFamily="2" charset="2"/>
              <a:buChar char="§"/>
              <a:defRPr sz="2400">
                <a:solidFill>
                  <a:schemeClr val="tx1">
                    <a:lumMod val="50000"/>
                    <a:lumOff val="50000"/>
                  </a:schemeClr>
                </a:solidFill>
                <a:latin typeface="Corbel" panose="020B0503020204020204" pitchFamily="34" charset="0"/>
              </a:defRPr>
            </a:lvl2pPr>
            <a:lvl3pPr marL="1143000" indent="-228600">
              <a:lnSpc>
                <a:spcPct val="90000"/>
              </a:lnSpc>
              <a:spcBef>
                <a:spcPts val="500"/>
              </a:spcBef>
              <a:buClr>
                <a:schemeClr val="accent1">
                  <a:lumMod val="50000"/>
                </a:schemeClr>
              </a:buClr>
              <a:buFont typeface="Wingdings" panose="05000000000000000000" pitchFamily="2" charset="2"/>
              <a:buChar char="§"/>
              <a:defRPr sz="2000">
                <a:solidFill>
                  <a:schemeClr val="tx1">
                    <a:lumMod val="50000"/>
                    <a:lumOff val="50000"/>
                  </a:schemeClr>
                </a:solidFill>
                <a:latin typeface="Corbel" panose="020B0503020204020204" pitchFamily="34" charset="0"/>
              </a:defRPr>
            </a:lvl3pPr>
            <a:lvl4pPr marL="1600200" indent="-228600">
              <a:lnSpc>
                <a:spcPct val="90000"/>
              </a:lnSpc>
              <a:spcBef>
                <a:spcPts val="500"/>
              </a:spcBef>
              <a:buClr>
                <a:schemeClr val="accent1">
                  <a:lumMod val="50000"/>
                </a:schemeClr>
              </a:buClr>
              <a:buFont typeface="Wingdings" panose="05000000000000000000" pitchFamily="2" charset="2"/>
              <a:buChar char="§"/>
              <a:defRPr>
                <a:solidFill>
                  <a:schemeClr val="tx1">
                    <a:lumMod val="50000"/>
                    <a:lumOff val="50000"/>
                  </a:schemeClr>
                </a:solidFill>
                <a:latin typeface="Corbel" panose="020B0503020204020204" pitchFamily="34" charset="0"/>
              </a:defRPr>
            </a:lvl4pPr>
            <a:lvl5pPr marL="2057400" indent="-228600">
              <a:lnSpc>
                <a:spcPct val="90000"/>
              </a:lnSpc>
              <a:spcBef>
                <a:spcPts val="500"/>
              </a:spcBef>
              <a:buClr>
                <a:schemeClr val="accent1">
                  <a:lumMod val="50000"/>
                </a:schemeClr>
              </a:buClr>
              <a:buFont typeface="Wingdings" panose="05000000000000000000" pitchFamily="2" charset="2"/>
              <a:buChar char="§"/>
              <a:defRPr>
                <a:solidFill>
                  <a:schemeClr val="tx1">
                    <a:lumMod val="50000"/>
                    <a:lumOff val="50000"/>
                  </a:schemeClr>
                </a:solidFill>
                <a:latin typeface="Corbel" panose="020B05030202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
                <a:srgbClr val="4472C4">
                  <a:lumMod val="50000"/>
                </a:srgbClr>
              </a:buClr>
              <a:buSzTx/>
              <a:buFont typeface="Wingdings" panose="05000000000000000000" pitchFamily="2" charset="2"/>
              <a:buNone/>
              <a:tabLst/>
              <a:defRPr/>
            </a:pPr>
            <a:r>
              <a:rPr kumimoji="0" lang="en-GB" sz="1800" b="1" i="0" u="none" strike="noStrike" kern="1200" cap="none" spc="0" normalizeH="0" baseline="0" noProof="0" dirty="0">
                <a:ln>
                  <a:noFill/>
                </a:ln>
                <a:effectLst/>
                <a:uLnTx/>
                <a:uFillTx/>
                <a:latin typeface="Roboto" panose="02000000000000000000" pitchFamily="2" charset="0"/>
                <a:ea typeface="Roboto" panose="02000000000000000000" pitchFamily="2" charset="0"/>
              </a:rPr>
              <a:t>Explain</a:t>
            </a:r>
            <a:endParaRPr kumimoji="0" lang="tr-TR" sz="1800" b="1" i="0" u="none" strike="noStrike" kern="1200" cap="none" spc="0" normalizeH="0" baseline="0" noProof="0" dirty="0">
              <a:ln>
                <a:noFill/>
              </a:ln>
              <a:effectLst/>
              <a:uLnTx/>
              <a:uFillTx/>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90000"/>
              </a:lnSpc>
              <a:spcBef>
                <a:spcPts val="1000"/>
              </a:spcBef>
              <a:spcAft>
                <a:spcPts val="0"/>
              </a:spcAft>
              <a:buClr>
                <a:srgbClr val="4472C4">
                  <a:lumMod val="50000"/>
                </a:srgbClr>
              </a:buClr>
              <a:buSzTx/>
              <a:buFont typeface="Wingdings" panose="05000000000000000000" pitchFamily="2" charset="2"/>
              <a:buNone/>
              <a:tabLst/>
              <a:defRPr/>
            </a:pPr>
            <a:r>
              <a:rPr lang="en-GB" sz="1800" dirty="0">
                <a:latin typeface="OpenSans-Bold"/>
              </a:rPr>
              <a:t>The Denial of Service pattern consists of attacks intended to compromise the availability of networks and systems.</a:t>
            </a:r>
            <a:endParaRPr lang="en-US" sz="1800" dirty="0">
              <a:latin typeface="OpenSans-Bold"/>
            </a:endParaRPr>
          </a:p>
        </p:txBody>
      </p:sp>
      <p:sp>
        <p:nvSpPr>
          <p:cNvPr id="14" name="Rectangle 13">
            <a:extLst>
              <a:ext uri="{FF2B5EF4-FFF2-40B4-BE49-F238E27FC236}">
                <a16:creationId xmlns:a16="http://schemas.microsoft.com/office/drawing/2014/main" id="{F4DE3B52-FF82-4223-AD59-8DC2BC37FC16}"/>
              </a:ext>
            </a:extLst>
          </p:cNvPr>
          <p:cNvSpPr/>
          <p:nvPr/>
        </p:nvSpPr>
        <p:spPr>
          <a:xfrm>
            <a:off x="832006" y="3529215"/>
            <a:ext cx="6145122" cy="11244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Roboto" panose="02000000000000000000" pitchFamily="2" charset="0"/>
                <a:ea typeface="Roboto" panose="02000000000000000000" pitchFamily="2" charset="0"/>
              </a:rPr>
              <a:t>Examples</a:t>
            </a:r>
          </a:p>
          <a:p>
            <a:pPr marL="285750" marR="0" lvl="0" indent="-2857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lang="en-US" sz="1800" i="0" u="none" strike="noStrike" baseline="0" dirty="0">
                <a:latin typeface="OpenSans-Bold"/>
              </a:rPr>
              <a:t>DoS</a:t>
            </a:r>
          </a:p>
          <a:p>
            <a:pPr marL="285750" marR="0" lvl="0" indent="-2857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lang="en-US" sz="1800" i="0" u="none" strike="noStrike" baseline="0" dirty="0" err="1">
                <a:latin typeface="OpenSans-Bold"/>
              </a:rPr>
              <a:t>DDos</a:t>
            </a:r>
            <a:endParaRPr lang="en-US" sz="1800" i="0" u="none" strike="noStrike" baseline="0" dirty="0">
              <a:latin typeface="OpenSans-Bold"/>
            </a:endParaRPr>
          </a:p>
        </p:txBody>
      </p:sp>
      <p:pic>
        <p:nvPicPr>
          <p:cNvPr id="15" name="Picture 14" descr="A picture containing text&#10;&#10;Description automatically generated">
            <a:extLst>
              <a:ext uri="{FF2B5EF4-FFF2-40B4-BE49-F238E27FC236}">
                <a16:creationId xmlns:a16="http://schemas.microsoft.com/office/drawing/2014/main" id="{86808308-150A-4788-8873-D389516330EE}"/>
              </a:ext>
            </a:extLst>
          </p:cNvPr>
          <p:cNvPicPr>
            <a:picLocks noChangeAspect="1"/>
          </p:cNvPicPr>
          <p:nvPr/>
        </p:nvPicPr>
        <p:blipFill>
          <a:blip r:embed="rId4"/>
          <a:stretch>
            <a:fillRect/>
          </a:stretch>
        </p:blipFill>
        <p:spPr>
          <a:xfrm>
            <a:off x="4297020" y="3686420"/>
            <a:ext cx="7076831" cy="2109121"/>
          </a:xfrm>
          <a:prstGeom prst="rect">
            <a:avLst/>
          </a:prstGeom>
        </p:spPr>
      </p:pic>
      <p:pic>
        <p:nvPicPr>
          <p:cNvPr id="16" name="Picture 15">
            <a:extLst>
              <a:ext uri="{FF2B5EF4-FFF2-40B4-BE49-F238E27FC236}">
                <a16:creationId xmlns:a16="http://schemas.microsoft.com/office/drawing/2014/main" id="{B3323AA9-4369-472D-B5DC-F5E1BB7070F1}"/>
              </a:ext>
            </a:extLst>
          </p:cNvPr>
          <p:cNvPicPr>
            <a:picLocks noChangeAspect="1"/>
          </p:cNvPicPr>
          <p:nvPr/>
        </p:nvPicPr>
        <p:blipFill>
          <a:blip r:embed="rId5"/>
          <a:stretch>
            <a:fillRect/>
          </a:stretch>
        </p:blipFill>
        <p:spPr>
          <a:xfrm>
            <a:off x="4297020" y="3641548"/>
            <a:ext cx="7088142" cy="2153994"/>
          </a:xfrm>
          <a:prstGeom prst="rect">
            <a:avLst/>
          </a:prstGeom>
        </p:spPr>
      </p:pic>
    </p:spTree>
    <p:extLst>
      <p:ext uri="{BB962C8B-B14F-4D97-AF65-F5344CB8AC3E}">
        <p14:creationId xmlns:p14="http://schemas.microsoft.com/office/powerpoint/2010/main" val="122391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 5">
            <a:extLst>
              <a:ext uri="{FF2B5EF4-FFF2-40B4-BE49-F238E27FC236}">
                <a16:creationId xmlns:a16="http://schemas.microsoft.com/office/drawing/2014/main" id="{5392ED36-51EC-5A46-B9ED-238BCC58BC76}"/>
              </a:ext>
            </a:extLst>
          </p:cNvPr>
          <p:cNvGrpSpPr/>
          <p:nvPr/>
        </p:nvGrpSpPr>
        <p:grpSpPr>
          <a:xfrm>
            <a:off x="419100" y="2063750"/>
            <a:ext cx="3658542" cy="861774"/>
            <a:chOff x="419100" y="2063750"/>
            <a:chExt cx="3082469" cy="861774"/>
          </a:xfrm>
        </p:grpSpPr>
        <p:sp>
          <p:nvSpPr>
            <p:cNvPr id="2" name="Metin kutusu 1">
              <a:extLst>
                <a:ext uri="{FF2B5EF4-FFF2-40B4-BE49-F238E27FC236}">
                  <a16:creationId xmlns:a16="http://schemas.microsoft.com/office/drawing/2014/main" id="{DF3DF38C-E363-6347-98E8-CC3543B4EAD5}"/>
                </a:ext>
              </a:extLst>
            </p:cNvPr>
            <p:cNvSpPr txBox="1"/>
            <p:nvPr/>
          </p:nvSpPr>
          <p:spPr>
            <a:xfrm>
              <a:off x="419100" y="2063750"/>
              <a:ext cx="1195660" cy="861774"/>
            </a:xfrm>
            <a:prstGeom prst="rect">
              <a:avLst/>
            </a:prstGeom>
            <a:noFill/>
          </p:spPr>
          <p:txBody>
            <a:bodyPr wrap="square" rtlCol="0">
              <a:spAutoFit/>
            </a:bodyPr>
            <a:lstStyle/>
            <a:p>
              <a:r>
                <a:rPr lang="tr-TR" sz="5000">
                  <a:solidFill>
                    <a:srgbClr val="1463FF"/>
                  </a:solidFill>
                  <a:latin typeface="Roboto" panose="02000000000000000000" pitchFamily="2" charset="0"/>
                  <a:ea typeface="Roboto" panose="02000000000000000000" pitchFamily="2" charset="0"/>
                </a:rPr>
                <a:t>01</a:t>
              </a:r>
            </a:p>
          </p:txBody>
        </p:sp>
        <p:cxnSp>
          <p:nvCxnSpPr>
            <p:cNvPr id="7" name="Düz Bağlayıcı 6">
              <a:extLst>
                <a:ext uri="{FF2B5EF4-FFF2-40B4-BE49-F238E27FC236}">
                  <a16:creationId xmlns:a16="http://schemas.microsoft.com/office/drawing/2014/main" id="{02AD5ED1-C219-D845-8FEE-D2D8BF1C45F1}"/>
                </a:ext>
              </a:extLst>
            </p:cNvPr>
            <p:cNvCxnSpPr>
              <a:cxnSpLocks/>
            </p:cNvCxnSpPr>
            <p:nvPr/>
          </p:nvCxnSpPr>
          <p:spPr>
            <a:xfrm flipH="1">
              <a:off x="706890" y="2706449"/>
              <a:ext cx="2588760" cy="0"/>
            </a:xfrm>
            <a:prstGeom prst="line">
              <a:avLst/>
            </a:prstGeom>
            <a:ln>
              <a:solidFill>
                <a:srgbClr val="1463FF"/>
              </a:solidFill>
            </a:ln>
          </p:spPr>
          <p:style>
            <a:lnRef idx="1">
              <a:schemeClr val="accent1"/>
            </a:lnRef>
            <a:fillRef idx="0">
              <a:schemeClr val="accent1"/>
            </a:fillRef>
            <a:effectRef idx="0">
              <a:schemeClr val="accent1"/>
            </a:effectRef>
            <a:fontRef idx="minor">
              <a:schemeClr val="tx1"/>
            </a:fontRef>
          </p:style>
        </p:cxnSp>
        <p:sp>
          <p:nvSpPr>
            <p:cNvPr id="5" name="Metin kutusu 4">
              <a:extLst>
                <a:ext uri="{FF2B5EF4-FFF2-40B4-BE49-F238E27FC236}">
                  <a16:creationId xmlns:a16="http://schemas.microsoft.com/office/drawing/2014/main" id="{EDAB2756-021F-A04F-A6E2-CA6C4C5C83FB}"/>
                </a:ext>
              </a:extLst>
            </p:cNvPr>
            <p:cNvSpPr txBox="1"/>
            <p:nvPr/>
          </p:nvSpPr>
          <p:spPr>
            <a:xfrm>
              <a:off x="1272515" y="2293025"/>
              <a:ext cx="2229054" cy="276999"/>
            </a:xfrm>
            <a:prstGeom prst="rect">
              <a:avLst/>
            </a:prstGeom>
            <a:noFill/>
          </p:spPr>
          <p:txBody>
            <a:bodyPr wrap="square" rtlCol="0">
              <a:spAutoFit/>
            </a:bodyPr>
            <a:lstStyle/>
            <a:p>
              <a:endParaRPr lang="tr-TR" sz="1200" dirty="0">
                <a:latin typeface="Roboto" panose="02000000000000000000" pitchFamily="2" charset="0"/>
                <a:ea typeface="Roboto" panose="02000000000000000000" pitchFamily="2" charset="0"/>
              </a:endParaRPr>
            </a:p>
          </p:txBody>
        </p:sp>
      </p:grpSp>
      <p:grpSp>
        <p:nvGrpSpPr>
          <p:cNvPr id="15" name="Grup 14">
            <a:extLst>
              <a:ext uri="{FF2B5EF4-FFF2-40B4-BE49-F238E27FC236}">
                <a16:creationId xmlns:a16="http://schemas.microsoft.com/office/drawing/2014/main" id="{2AC0D16A-C1AD-3447-83A2-CED2C2B834C7}"/>
              </a:ext>
            </a:extLst>
          </p:cNvPr>
          <p:cNvGrpSpPr/>
          <p:nvPr/>
        </p:nvGrpSpPr>
        <p:grpSpPr>
          <a:xfrm>
            <a:off x="419100" y="2512395"/>
            <a:ext cx="3543268" cy="1067179"/>
            <a:chOff x="419100" y="1858345"/>
            <a:chExt cx="2985346" cy="1067179"/>
          </a:xfrm>
        </p:grpSpPr>
        <p:sp>
          <p:nvSpPr>
            <p:cNvPr id="16" name="Metin kutusu 15">
              <a:extLst>
                <a:ext uri="{FF2B5EF4-FFF2-40B4-BE49-F238E27FC236}">
                  <a16:creationId xmlns:a16="http://schemas.microsoft.com/office/drawing/2014/main" id="{C720415D-1769-9249-A94A-04EDAE9CAAB6}"/>
                </a:ext>
              </a:extLst>
            </p:cNvPr>
            <p:cNvSpPr txBox="1"/>
            <p:nvPr/>
          </p:nvSpPr>
          <p:spPr>
            <a:xfrm>
              <a:off x="419100" y="2063750"/>
              <a:ext cx="1195660" cy="861774"/>
            </a:xfrm>
            <a:prstGeom prst="rect">
              <a:avLst/>
            </a:prstGeom>
            <a:noFill/>
          </p:spPr>
          <p:txBody>
            <a:bodyPr wrap="square" rtlCol="0">
              <a:spAutoFit/>
            </a:bodyPr>
            <a:lstStyle/>
            <a:p>
              <a:r>
                <a:rPr lang="tr-TR" sz="5000">
                  <a:solidFill>
                    <a:srgbClr val="1463FF"/>
                  </a:solidFill>
                  <a:latin typeface="Roboto" panose="02000000000000000000" pitchFamily="2" charset="0"/>
                  <a:ea typeface="Roboto" panose="02000000000000000000" pitchFamily="2" charset="0"/>
                </a:rPr>
                <a:t>02</a:t>
              </a:r>
            </a:p>
          </p:txBody>
        </p:sp>
        <p:cxnSp>
          <p:nvCxnSpPr>
            <p:cNvPr id="17" name="Düz Bağlayıcı 16">
              <a:extLst>
                <a:ext uri="{FF2B5EF4-FFF2-40B4-BE49-F238E27FC236}">
                  <a16:creationId xmlns:a16="http://schemas.microsoft.com/office/drawing/2014/main" id="{6EC462CF-E521-7649-A4C5-0D91CE48ABA9}"/>
                </a:ext>
              </a:extLst>
            </p:cNvPr>
            <p:cNvCxnSpPr>
              <a:cxnSpLocks/>
            </p:cNvCxnSpPr>
            <p:nvPr/>
          </p:nvCxnSpPr>
          <p:spPr>
            <a:xfrm flipH="1">
              <a:off x="706890" y="2706449"/>
              <a:ext cx="2588760" cy="0"/>
            </a:xfrm>
            <a:prstGeom prst="line">
              <a:avLst/>
            </a:prstGeom>
            <a:ln>
              <a:solidFill>
                <a:srgbClr val="1463FF"/>
              </a:solidFill>
            </a:ln>
          </p:spPr>
          <p:style>
            <a:lnRef idx="1">
              <a:schemeClr val="accent1"/>
            </a:lnRef>
            <a:fillRef idx="0">
              <a:schemeClr val="accent1"/>
            </a:fillRef>
            <a:effectRef idx="0">
              <a:schemeClr val="accent1"/>
            </a:effectRef>
            <a:fontRef idx="minor">
              <a:schemeClr val="tx1"/>
            </a:fontRef>
          </p:style>
        </p:cxnSp>
        <p:sp>
          <p:nvSpPr>
            <p:cNvPr id="18" name="Metin kutusu 17">
              <a:extLst>
                <a:ext uri="{FF2B5EF4-FFF2-40B4-BE49-F238E27FC236}">
                  <a16:creationId xmlns:a16="http://schemas.microsoft.com/office/drawing/2014/main" id="{7D1B247F-A5C3-464F-9892-27E5AAC6A569}"/>
                </a:ext>
              </a:extLst>
            </p:cNvPr>
            <p:cNvSpPr txBox="1"/>
            <p:nvPr/>
          </p:nvSpPr>
          <p:spPr>
            <a:xfrm>
              <a:off x="1250950" y="1858345"/>
              <a:ext cx="2153496" cy="276999"/>
            </a:xfrm>
            <a:prstGeom prst="rect">
              <a:avLst/>
            </a:prstGeom>
            <a:noFill/>
          </p:spPr>
          <p:txBody>
            <a:bodyPr wrap="square" rtlCol="0">
              <a:spAutoFit/>
            </a:bodyPr>
            <a:lstStyle/>
            <a:p>
              <a:r>
                <a:rPr lang="en-GB" sz="1200" dirty="0">
                  <a:latin typeface="Roboto" panose="02000000000000000000" pitchFamily="2" charset="0"/>
                  <a:ea typeface="Roboto" panose="02000000000000000000" pitchFamily="2" charset="0"/>
                </a:rPr>
                <a:t>General Information</a:t>
              </a:r>
              <a:r>
                <a:rPr lang="en-US" sz="1200" dirty="0">
                  <a:latin typeface="Roboto" panose="02000000000000000000" pitchFamily="2" charset="0"/>
                  <a:ea typeface="Roboto" panose="02000000000000000000" pitchFamily="2" charset="0"/>
                </a:rPr>
                <a:t>	</a:t>
              </a:r>
            </a:p>
          </p:txBody>
        </p:sp>
      </p:grpSp>
      <p:grpSp>
        <p:nvGrpSpPr>
          <p:cNvPr id="19" name="Grup 18">
            <a:extLst>
              <a:ext uri="{FF2B5EF4-FFF2-40B4-BE49-F238E27FC236}">
                <a16:creationId xmlns:a16="http://schemas.microsoft.com/office/drawing/2014/main" id="{B88B601D-5BA2-A344-80D7-68F1A8F9D21F}"/>
              </a:ext>
            </a:extLst>
          </p:cNvPr>
          <p:cNvGrpSpPr/>
          <p:nvPr/>
        </p:nvGrpSpPr>
        <p:grpSpPr>
          <a:xfrm>
            <a:off x="419100" y="3371850"/>
            <a:ext cx="3414140" cy="861774"/>
            <a:chOff x="419100" y="2063750"/>
            <a:chExt cx="2876550" cy="861774"/>
          </a:xfrm>
        </p:grpSpPr>
        <p:sp>
          <p:nvSpPr>
            <p:cNvPr id="20" name="Metin kutusu 19">
              <a:extLst>
                <a:ext uri="{FF2B5EF4-FFF2-40B4-BE49-F238E27FC236}">
                  <a16:creationId xmlns:a16="http://schemas.microsoft.com/office/drawing/2014/main" id="{DC262B4E-0820-2847-9DC3-97571DC705F9}"/>
                </a:ext>
              </a:extLst>
            </p:cNvPr>
            <p:cNvSpPr txBox="1"/>
            <p:nvPr/>
          </p:nvSpPr>
          <p:spPr>
            <a:xfrm>
              <a:off x="419100" y="2063750"/>
              <a:ext cx="1195660" cy="861774"/>
            </a:xfrm>
            <a:prstGeom prst="rect">
              <a:avLst/>
            </a:prstGeom>
            <a:noFill/>
          </p:spPr>
          <p:txBody>
            <a:bodyPr wrap="square" rtlCol="0">
              <a:spAutoFit/>
            </a:bodyPr>
            <a:lstStyle/>
            <a:p>
              <a:r>
                <a:rPr lang="tr-TR" sz="5000">
                  <a:solidFill>
                    <a:srgbClr val="1463FF"/>
                  </a:solidFill>
                  <a:latin typeface="Roboto" panose="02000000000000000000" pitchFamily="2" charset="0"/>
                  <a:ea typeface="Roboto" panose="02000000000000000000" pitchFamily="2" charset="0"/>
                </a:rPr>
                <a:t>03</a:t>
              </a:r>
            </a:p>
          </p:txBody>
        </p:sp>
        <p:cxnSp>
          <p:nvCxnSpPr>
            <p:cNvPr id="21" name="Düz Bağlayıcı 20">
              <a:extLst>
                <a:ext uri="{FF2B5EF4-FFF2-40B4-BE49-F238E27FC236}">
                  <a16:creationId xmlns:a16="http://schemas.microsoft.com/office/drawing/2014/main" id="{0E005E9D-82B3-7044-B582-6C774BD61C90}"/>
                </a:ext>
              </a:extLst>
            </p:cNvPr>
            <p:cNvCxnSpPr>
              <a:cxnSpLocks/>
            </p:cNvCxnSpPr>
            <p:nvPr/>
          </p:nvCxnSpPr>
          <p:spPr>
            <a:xfrm flipH="1">
              <a:off x="706890" y="2706449"/>
              <a:ext cx="2588760" cy="0"/>
            </a:xfrm>
            <a:prstGeom prst="line">
              <a:avLst/>
            </a:prstGeom>
            <a:ln>
              <a:solidFill>
                <a:srgbClr val="1463FF"/>
              </a:solidFill>
            </a:ln>
          </p:spPr>
          <p:style>
            <a:lnRef idx="1">
              <a:schemeClr val="accent1"/>
            </a:lnRef>
            <a:fillRef idx="0">
              <a:schemeClr val="accent1"/>
            </a:fillRef>
            <a:effectRef idx="0">
              <a:schemeClr val="accent1"/>
            </a:effectRef>
            <a:fontRef idx="minor">
              <a:schemeClr val="tx1"/>
            </a:fontRef>
          </p:style>
        </p:cxnSp>
      </p:grpSp>
      <p:sp>
        <p:nvSpPr>
          <p:cNvPr id="47" name="Dikdörtgen 46">
            <a:extLst>
              <a:ext uri="{FF2B5EF4-FFF2-40B4-BE49-F238E27FC236}">
                <a16:creationId xmlns:a16="http://schemas.microsoft.com/office/drawing/2014/main" id="{8E206D2E-93B5-E34B-9476-1244672298D2}"/>
              </a:ext>
            </a:extLst>
          </p:cNvPr>
          <p:cNvSpPr/>
          <p:nvPr/>
        </p:nvSpPr>
        <p:spPr>
          <a:xfrm>
            <a:off x="514530" y="1304740"/>
            <a:ext cx="1977975" cy="490514"/>
          </a:xfrm>
          <a:prstGeom prst="rect">
            <a:avLst/>
          </a:prstGeom>
          <a:solidFill>
            <a:srgbClr val="146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8" name="Metin kutusu 47">
            <a:extLst>
              <a:ext uri="{FF2B5EF4-FFF2-40B4-BE49-F238E27FC236}">
                <a16:creationId xmlns:a16="http://schemas.microsoft.com/office/drawing/2014/main" id="{FA8808C9-989A-4245-9C8B-8D32325037C5}"/>
              </a:ext>
            </a:extLst>
          </p:cNvPr>
          <p:cNvSpPr txBox="1"/>
          <p:nvPr/>
        </p:nvSpPr>
        <p:spPr>
          <a:xfrm>
            <a:off x="573557" y="1413185"/>
            <a:ext cx="3516695" cy="419346"/>
          </a:xfrm>
          <a:prstGeom prst="rect">
            <a:avLst/>
          </a:prstGeom>
          <a:noFill/>
        </p:spPr>
        <p:txBody>
          <a:bodyPr wrap="square" rtlCol="0">
            <a:spAutoFit/>
          </a:bodyPr>
          <a:lstStyle/>
          <a:p>
            <a:pPr>
              <a:lnSpc>
                <a:spcPts val="2360"/>
              </a:lnSpc>
            </a:pPr>
            <a:r>
              <a:rPr lang="en-GB" sz="3000" dirty="0">
                <a:solidFill>
                  <a:schemeClr val="bg1"/>
                </a:solidFill>
                <a:latin typeface="Roboto" panose="02000000000000000000" pitchFamily="2" charset="0"/>
                <a:ea typeface="Roboto" panose="02000000000000000000" pitchFamily="2" charset="0"/>
              </a:rPr>
              <a:t>Sections</a:t>
            </a:r>
            <a:endParaRPr lang="tr-TR" sz="3000" dirty="0">
              <a:solidFill>
                <a:schemeClr val="bg1"/>
              </a:solidFill>
              <a:latin typeface="Roboto" panose="02000000000000000000" pitchFamily="2" charset="0"/>
              <a:ea typeface="Roboto" panose="02000000000000000000" pitchFamily="2" charset="0"/>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795" y="274536"/>
            <a:ext cx="3188836" cy="1097501"/>
          </a:xfrm>
          <a:prstGeom prst="rect">
            <a:avLst/>
          </a:prstGeom>
        </p:spPr>
      </p:pic>
      <p:sp>
        <p:nvSpPr>
          <p:cNvPr id="28" name="Metin kutusu 17">
            <a:extLst>
              <a:ext uri="{FF2B5EF4-FFF2-40B4-BE49-F238E27FC236}">
                <a16:creationId xmlns:a16="http://schemas.microsoft.com/office/drawing/2014/main" id="{7D1B247F-A5C3-464F-9892-27E5AAC6A569}"/>
              </a:ext>
            </a:extLst>
          </p:cNvPr>
          <p:cNvSpPr txBox="1"/>
          <p:nvPr/>
        </p:nvSpPr>
        <p:spPr>
          <a:xfrm>
            <a:off x="1252422" y="3601419"/>
            <a:ext cx="3426110" cy="338554"/>
          </a:xfrm>
          <a:prstGeom prst="rect">
            <a:avLst/>
          </a:prstGeom>
          <a:solidFill>
            <a:srgbClr val="1563FF"/>
          </a:solidFill>
        </p:spPr>
        <p:txBody>
          <a:bodyPr wrap="square" rtlCol="0">
            <a:spAutoFit/>
          </a:bodyPr>
          <a:lstStyle/>
          <a:p>
            <a:r>
              <a:rPr lang="en-GB" sz="1600" dirty="0">
                <a:solidFill>
                  <a:schemeClr val="bg1"/>
                </a:solidFill>
                <a:latin typeface="Roboto" panose="02000000000000000000" pitchFamily="2" charset="0"/>
                <a:ea typeface="Roboto" panose="02000000000000000000" pitchFamily="2" charset="0"/>
              </a:rPr>
              <a:t>Solutions Of Cybersecurity Threats</a:t>
            </a:r>
            <a:endParaRPr lang="en-US" sz="1600" dirty="0">
              <a:solidFill>
                <a:schemeClr val="bg1"/>
              </a:solidFill>
              <a:latin typeface="Roboto" panose="02000000000000000000" pitchFamily="2" charset="0"/>
              <a:ea typeface="Roboto" panose="02000000000000000000" pitchFamily="2" charset="0"/>
            </a:endParaRPr>
          </a:p>
        </p:txBody>
      </p:sp>
      <p:sp>
        <p:nvSpPr>
          <p:cNvPr id="31" name="Metin kutusu 25">
            <a:extLst>
              <a:ext uri="{FF2B5EF4-FFF2-40B4-BE49-F238E27FC236}">
                <a16:creationId xmlns:a16="http://schemas.microsoft.com/office/drawing/2014/main" id="{EEED3EBA-1800-48B0-92AC-5CB91B4E28C5}"/>
              </a:ext>
            </a:extLst>
          </p:cNvPr>
          <p:cNvSpPr txBox="1"/>
          <p:nvPr/>
        </p:nvSpPr>
        <p:spPr>
          <a:xfrm>
            <a:off x="1317241" y="3124972"/>
            <a:ext cx="2515998" cy="276999"/>
          </a:xfrm>
          <a:prstGeom prst="rect">
            <a:avLst/>
          </a:prstGeom>
          <a:noFill/>
        </p:spPr>
        <p:txBody>
          <a:bodyPr wrap="square" rtlCol="0">
            <a:spAutoFit/>
          </a:bodyPr>
          <a:lstStyle/>
          <a:p>
            <a:r>
              <a:rPr lang="en-GB" sz="1200" dirty="0">
                <a:latin typeface="Roboto" panose="02000000000000000000" pitchFamily="2" charset="0"/>
                <a:ea typeface="Roboto" panose="02000000000000000000" pitchFamily="2" charset="0"/>
              </a:rPr>
              <a:t>Top Cybersecurity Threats</a:t>
            </a:r>
            <a:endParaRPr lang="en-US" sz="1200" b="1" dirty="0">
              <a:highlight>
                <a:srgbClr val="1463FF"/>
              </a:highligh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51878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6220047"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0047" y="0"/>
            <a:ext cx="5971953" cy="6858000"/>
          </a:xfrm>
          <a:prstGeom prst="rect">
            <a:avLst/>
          </a:prstGeom>
        </p:spPr>
      </p:pic>
      <p:sp>
        <p:nvSpPr>
          <p:cNvPr id="4" name="Metin kutusu 2">
            <a:extLst>
              <a:ext uri="{FF2B5EF4-FFF2-40B4-BE49-F238E27FC236}">
                <a16:creationId xmlns:a16="http://schemas.microsoft.com/office/drawing/2014/main" id="{23A29CFD-84C8-9D45-A9C3-3356F216D063}"/>
              </a:ext>
            </a:extLst>
          </p:cNvPr>
          <p:cNvSpPr txBox="1"/>
          <p:nvPr/>
        </p:nvSpPr>
        <p:spPr>
          <a:xfrm>
            <a:off x="3397103" y="3163542"/>
            <a:ext cx="5645888" cy="969496"/>
          </a:xfrm>
          <a:prstGeom prst="rect">
            <a:avLst/>
          </a:prstGeom>
          <a:solidFill>
            <a:srgbClr val="1563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850" b="1" dirty="0">
                <a:solidFill>
                  <a:prstClr val="white"/>
                </a:solidFill>
                <a:latin typeface="Roboto" panose="02000000000000000000" pitchFamily="2" charset="0"/>
                <a:ea typeface="Roboto" panose="02000000000000000000" pitchFamily="2" charset="0"/>
              </a:rPr>
              <a:t>A</a:t>
            </a:r>
            <a:r>
              <a:rPr lang="en-GB" sz="2850" b="1" dirty="0" err="1">
                <a:solidFill>
                  <a:prstClr val="white"/>
                </a:solidFill>
                <a:latin typeface="Roboto" panose="02000000000000000000" pitchFamily="2" charset="0"/>
                <a:ea typeface="Roboto" panose="02000000000000000000" pitchFamily="2" charset="0"/>
              </a:rPr>
              <a:t>ctually</a:t>
            </a:r>
            <a:r>
              <a:rPr lang="en-GB" sz="2850" b="1" dirty="0">
                <a:solidFill>
                  <a:prstClr val="white"/>
                </a:solidFill>
                <a:latin typeface="Roboto" panose="02000000000000000000" pitchFamily="2" charset="0"/>
                <a:ea typeface="Roboto" panose="02000000000000000000" pitchFamily="2" charset="0"/>
              </a:rPr>
              <a:t> there is no solution that works 100% and </a:t>
            </a:r>
            <a:r>
              <a:rPr lang="tr-TR" sz="2850" b="1" dirty="0">
                <a:solidFill>
                  <a:prstClr val="white"/>
                </a:solidFill>
                <a:latin typeface="Roboto" panose="02000000000000000000" pitchFamily="2" charset="0"/>
                <a:ea typeface="Roboto" panose="02000000000000000000" pitchFamily="2" charset="0"/>
              </a:rPr>
              <a:t>can </a:t>
            </a:r>
            <a:r>
              <a:rPr lang="en-GB" sz="2850" b="1" dirty="0">
                <a:solidFill>
                  <a:prstClr val="white"/>
                </a:solidFill>
                <a:latin typeface="Roboto" panose="02000000000000000000" pitchFamily="2" charset="0"/>
                <a:ea typeface="Roboto" panose="02000000000000000000" pitchFamily="2" charset="0"/>
              </a:rPr>
              <a:t>solve all</a:t>
            </a:r>
            <a:endParaRPr kumimoji="0" lang="en-US" sz="2850" b="1" i="0" u="none" strike="noStrike" kern="1200" cap="none" spc="0" normalizeH="0" baseline="0" dirty="0">
              <a:ln>
                <a:noFill/>
              </a:ln>
              <a:solidFill>
                <a:prstClr val="white"/>
              </a:solidFill>
              <a:effectLst/>
              <a:uLnTx/>
              <a:uFillTx/>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72397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04"/>
            <a:ext cx="12192000" cy="6858000"/>
          </a:xfrm>
          <a:prstGeom prst="rect">
            <a:avLst/>
          </a:prstGeom>
        </p:spPr>
      </p:pic>
      <p:sp>
        <p:nvSpPr>
          <p:cNvPr id="3" name="Metin kutusu 2">
            <a:extLst>
              <a:ext uri="{FF2B5EF4-FFF2-40B4-BE49-F238E27FC236}">
                <a16:creationId xmlns:a16="http://schemas.microsoft.com/office/drawing/2014/main" id="{23A29CFD-84C8-9D45-A9C3-3356F216D063}"/>
              </a:ext>
            </a:extLst>
          </p:cNvPr>
          <p:cNvSpPr txBox="1"/>
          <p:nvPr/>
        </p:nvSpPr>
        <p:spPr>
          <a:xfrm>
            <a:off x="3487479" y="3148138"/>
            <a:ext cx="5645888" cy="1515800"/>
          </a:xfrm>
          <a:prstGeom prst="rect">
            <a:avLst/>
          </a:prstGeom>
          <a:solidFill>
            <a:srgbClr val="1563FF"/>
          </a:solidFill>
        </p:spPr>
        <p:txBody>
          <a:bodyPr wrap="square" rtlCol="0">
            <a:spAutoFit/>
          </a:bodyPr>
          <a:lstStyle/>
          <a:p>
            <a:pPr algn="ctr">
              <a:defRPr/>
            </a:pPr>
            <a:r>
              <a:rPr lang="en-GB" sz="3200" b="1" i="0" dirty="0">
                <a:solidFill>
                  <a:schemeClr val="bg1"/>
                </a:solidFill>
                <a:effectLst/>
                <a:latin typeface="Open sans" panose="020B0606030504020204" pitchFamily="34" charset="0"/>
              </a:rPr>
              <a:t>How to minimize the risk of insider threats</a:t>
            </a:r>
            <a:r>
              <a:rPr lang="en-US" sz="3200" b="1" i="0" dirty="0">
                <a:solidFill>
                  <a:schemeClr val="bg1"/>
                </a:solidFill>
                <a:effectLst/>
                <a:latin typeface="Open sans" panose="020B0606030504020204" pitchFamily="34" charset="0"/>
              </a:rPr>
              <a:t>?</a:t>
            </a:r>
            <a:endParaRPr lang="en-GB" sz="3200" b="0" i="0" dirty="0">
              <a:solidFill>
                <a:schemeClr val="bg1"/>
              </a:solidFill>
              <a:effectLst/>
              <a:latin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50" b="1" i="0" u="none" strike="noStrike" kern="1200" cap="none" spc="0" normalizeH="0" baseline="0" dirty="0">
              <a:ln>
                <a:noFill/>
              </a:ln>
              <a:solidFill>
                <a:prstClr val="white"/>
              </a:solidFill>
              <a:effectLst/>
              <a:uLnTx/>
              <a:uFillTx/>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69281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etin kutusu 4">
            <a:extLst>
              <a:ext uri="{FF2B5EF4-FFF2-40B4-BE49-F238E27FC236}">
                <a16:creationId xmlns:a16="http://schemas.microsoft.com/office/drawing/2014/main" id="{E5B3F141-9D66-BD47-9540-107D10E8F95C}"/>
              </a:ext>
            </a:extLst>
          </p:cNvPr>
          <p:cNvSpPr txBox="1"/>
          <p:nvPr/>
        </p:nvSpPr>
        <p:spPr>
          <a:xfrm>
            <a:off x="51955" y="1827758"/>
            <a:ext cx="6214621" cy="4321559"/>
          </a:xfrm>
          <a:prstGeom prst="rect">
            <a:avLst/>
          </a:prstGeom>
          <a:noFill/>
        </p:spPr>
        <p:txBody>
          <a:bodyPr wrap="square" lIns="108000" rtlCol="0">
            <a:noAutofit/>
          </a:bodyPr>
          <a:lstStyle/>
          <a:p>
            <a:pPr marL="342900" indent="-342900">
              <a:spcAft>
                <a:spcPts val="1060"/>
              </a:spcAft>
              <a:buFont typeface="Arial" panose="020B0604020202020204" pitchFamily="34" charset="0"/>
              <a:buChar char="•"/>
            </a:pPr>
            <a:r>
              <a:rPr lang="en-US" sz="2000" b="1" i="0" dirty="0">
                <a:solidFill>
                  <a:srgbClr val="54585C"/>
                </a:solidFill>
                <a:effectLst/>
                <a:latin typeface="Open sans" panose="020B0606030504020204" pitchFamily="34" charset="0"/>
              </a:rPr>
              <a:t>Perform enterprise-wide risk assessments.</a:t>
            </a:r>
            <a:endParaRPr lang="en-US" sz="1900" b="1" i="0" dirty="0">
              <a:solidFill>
                <a:srgbClr val="54585C"/>
              </a:solidFill>
              <a:effectLst/>
              <a:latin typeface="Roboto" panose="02000000000000000000" pitchFamily="2" charset="0"/>
              <a:ea typeface="Roboto" panose="02000000000000000000" pitchFamily="2" charset="0"/>
              <a:cs typeface="Calibri" panose="020F0502020204030204" pitchFamily="34" charset="0"/>
            </a:endParaRPr>
          </a:p>
          <a:p>
            <a:pPr marL="342900" indent="-342900">
              <a:spcAft>
                <a:spcPts val="1060"/>
              </a:spcAft>
              <a:buFont typeface="Arial" panose="020B0604020202020204" pitchFamily="34" charset="0"/>
              <a:buChar char="•"/>
            </a:pPr>
            <a:r>
              <a:rPr lang="en-GB" sz="2000" b="1" i="0" dirty="0">
                <a:solidFill>
                  <a:srgbClr val="54585C"/>
                </a:solidFill>
                <a:effectLst/>
                <a:latin typeface="Open sans" panose="020B0606030504020204" pitchFamily="34" charset="0"/>
              </a:rPr>
              <a:t>Clearly document and consistently enforce policies and controls.</a:t>
            </a:r>
            <a:endParaRPr lang="en-US" sz="1900" b="1" dirty="0">
              <a:solidFill>
                <a:srgbClr val="54585C"/>
              </a:solidFill>
              <a:latin typeface="Roboto" panose="02000000000000000000" pitchFamily="2" charset="0"/>
              <a:ea typeface="Roboto" panose="02000000000000000000" pitchFamily="2" charset="0"/>
              <a:cs typeface="Calibri" panose="020F0502020204030204" pitchFamily="34" charset="0"/>
            </a:endParaRPr>
          </a:p>
          <a:p>
            <a:pPr marL="342900" indent="-342900">
              <a:spcAft>
                <a:spcPts val="1060"/>
              </a:spcAft>
              <a:buFont typeface="Arial" panose="020B0604020202020204" pitchFamily="34" charset="0"/>
              <a:buChar char="•"/>
            </a:pPr>
            <a:r>
              <a:rPr lang="en-GB" sz="2000" b="1" i="0" dirty="0">
                <a:solidFill>
                  <a:srgbClr val="54585C"/>
                </a:solidFill>
                <a:effectLst/>
                <a:latin typeface="Open sans" panose="020B0606030504020204" pitchFamily="34" charset="0"/>
              </a:rPr>
              <a:t>Establish physical security in the work environment.</a:t>
            </a:r>
            <a:endParaRPr lang="en-US" sz="1900" b="1" i="0" dirty="0">
              <a:solidFill>
                <a:srgbClr val="54585C"/>
              </a:solidFill>
              <a:effectLst/>
              <a:latin typeface="Roboto" panose="02000000000000000000" pitchFamily="2" charset="0"/>
              <a:ea typeface="Roboto" panose="02000000000000000000" pitchFamily="2" charset="0"/>
              <a:cs typeface="Calibri" panose="020F0502020204030204" pitchFamily="34" charset="0"/>
            </a:endParaRPr>
          </a:p>
          <a:p>
            <a:pPr marL="342900" indent="-342900">
              <a:spcAft>
                <a:spcPts val="1060"/>
              </a:spcAft>
              <a:buFont typeface="Arial" panose="020B0604020202020204" pitchFamily="34" charset="0"/>
              <a:buChar char="•"/>
            </a:pPr>
            <a:r>
              <a:rPr lang="en-GB" sz="2000" b="1" i="0" dirty="0">
                <a:solidFill>
                  <a:srgbClr val="54585C"/>
                </a:solidFill>
                <a:effectLst/>
                <a:latin typeface="Open sans" panose="020B0606030504020204" pitchFamily="34" charset="0"/>
              </a:rPr>
              <a:t>Implement security software and appliances.</a:t>
            </a:r>
            <a:endParaRPr lang="en-US" sz="1900" b="1" dirty="0">
              <a:solidFill>
                <a:srgbClr val="54585C"/>
              </a:solidFill>
              <a:latin typeface="Roboto" panose="02000000000000000000" pitchFamily="2" charset="0"/>
              <a:ea typeface="Roboto" panose="02000000000000000000" pitchFamily="2" charset="0"/>
              <a:cs typeface="Calibri" panose="020F0502020204030204" pitchFamily="34" charset="0"/>
            </a:endParaRPr>
          </a:p>
          <a:p>
            <a:pPr marL="342900" indent="-342900">
              <a:spcAft>
                <a:spcPts val="1060"/>
              </a:spcAft>
              <a:buFont typeface="Arial" panose="020B0604020202020204" pitchFamily="34" charset="0"/>
              <a:buChar char="•"/>
            </a:pPr>
            <a:r>
              <a:rPr lang="en-GB" sz="2000" b="1" i="0" dirty="0">
                <a:solidFill>
                  <a:srgbClr val="54585C"/>
                </a:solidFill>
                <a:effectLst/>
                <a:latin typeface="Open sans" panose="020B0606030504020204" pitchFamily="34" charset="0"/>
              </a:rPr>
              <a:t>Monitor and control remote access from all endpoints, including mobile devices.</a:t>
            </a:r>
          </a:p>
          <a:p>
            <a:pPr marL="342900" indent="-342900">
              <a:spcAft>
                <a:spcPts val="1060"/>
              </a:spcAft>
              <a:buFont typeface="Arial" panose="020B0604020202020204" pitchFamily="34" charset="0"/>
              <a:buChar char="•"/>
            </a:pPr>
            <a:r>
              <a:rPr lang="en-US" sz="2000" b="1" i="0" dirty="0">
                <a:solidFill>
                  <a:srgbClr val="54585C"/>
                </a:solidFill>
                <a:effectLst/>
                <a:latin typeface="Open sans" panose="020B0606030504020204" pitchFamily="34" charset="0"/>
              </a:rPr>
              <a:t>Harden network perimeter security.</a:t>
            </a:r>
            <a:endParaRPr lang="tr-TR" sz="1900" dirty="0">
              <a:latin typeface="Roboto" panose="02000000000000000000" pitchFamily="2" charset="0"/>
              <a:ea typeface="Roboto" panose="02000000000000000000" pitchFamily="2" charset="0"/>
              <a:cs typeface="Calibri" panose="020F0502020204030204" pitchFamily="34" charset="0"/>
            </a:endParaRPr>
          </a:p>
          <a:p>
            <a:pPr marL="342900" indent="-342900">
              <a:spcAft>
                <a:spcPts val="1060"/>
              </a:spcAft>
              <a:buFont typeface="Arial" panose="020B0604020202020204" pitchFamily="34" charset="0"/>
              <a:buChar char="•"/>
            </a:pPr>
            <a:endParaRPr lang="en-US" sz="2000" dirty="0">
              <a:latin typeface="Roboto" panose="02000000000000000000" pitchFamily="2" charset="0"/>
              <a:ea typeface="Roboto" panose="02000000000000000000" pitchFamily="2" charset="0"/>
              <a:cs typeface="Calibri" panose="020F0502020204030204" pitchFamily="34" charset="0"/>
            </a:endParaRPr>
          </a:p>
          <a:p>
            <a:pPr>
              <a:spcAft>
                <a:spcPts val="1060"/>
              </a:spcAft>
            </a:pPr>
            <a:endParaRPr lang="en-AU" sz="2000" dirty="0">
              <a:latin typeface="Roboto" panose="02000000000000000000" pitchFamily="2" charset="0"/>
              <a:ea typeface="Roboto" panose="02000000000000000000" pitchFamily="2" charset="0"/>
              <a:cs typeface="Calibri" panose="020F0502020204030204" pitchFamily="34" charset="0"/>
            </a:endParaRPr>
          </a:p>
        </p:txBody>
      </p:sp>
      <p:sp>
        <p:nvSpPr>
          <p:cNvPr id="8" name="Dikdörtgen 10">
            <a:extLst>
              <a:ext uri="{FF2B5EF4-FFF2-40B4-BE49-F238E27FC236}">
                <a16:creationId xmlns:a16="http://schemas.microsoft.com/office/drawing/2014/main" id="{AD9EC906-510D-4109-8B79-76D8938B2180}"/>
              </a:ext>
            </a:extLst>
          </p:cNvPr>
          <p:cNvSpPr/>
          <p:nvPr/>
        </p:nvSpPr>
        <p:spPr>
          <a:xfrm>
            <a:off x="514530" y="1304740"/>
            <a:ext cx="2812330" cy="371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360"/>
              </a:lnSpc>
              <a:spcBef>
                <a:spcPts val="0"/>
              </a:spcBef>
              <a:spcAft>
                <a:spcPts val="0"/>
              </a:spcAft>
              <a:buClrTx/>
              <a:buSzTx/>
              <a:buFontTx/>
              <a:buNone/>
              <a:tabLst/>
              <a:defRPr/>
            </a:pPr>
            <a:r>
              <a:rPr lang="en-US" sz="2400" dirty="0">
                <a:solidFill>
                  <a:prstClr val="white"/>
                </a:solidFill>
                <a:highlight>
                  <a:srgbClr val="1463FF"/>
                </a:highlight>
                <a:latin typeface="Roboto Medium" panose="02000000000000000000" pitchFamily="2" charset="0"/>
                <a:ea typeface="Roboto Medium" panose="02000000000000000000" pitchFamily="2" charset="0"/>
              </a:rPr>
              <a:t>Solution Ways</a:t>
            </a:r>
            <a:endParaRPr kumimoji="0" lang="tr-TR" sz="2400" b="0" i="0" u="none" strike="noStrike" kern="1200" cap="none" spc="0" normalizeH="0" baseline="0" noProof="0" dirty="0">
              <a:ln>
                <a:noFill/>
              </a:ln>
              <a:solidFill>
                <a:prstClr val="white"/>
              </a:solidFill>
              <a:effectLst/>
              <a:highlight>
                <a:srgbClr val="1463FF"/>
              </a:highlight>
              <a:uLnTx/>
              <a:uFillTx/>
              <a:latin typeface="Roboto Medium" panose="02000000000000000000" pitchFamily="2" charset="0"/>
              <a:ea typeface="Roboto Medium" panose="02000000000000000000" pitchFamily="2" charset="0"/>
              <a:cs typeface="+mn-cs"/>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33" y="316254"/>
            <a:ext cx="2872086" cy="988486"/>
          </a:xfrm>
          <a:prstGeom prst="rect">
            <a:avLst/>
          </a:prstGeom>
        </p:spPr>
      </p:pic>
      <p:pic>
        <p:nvPicPr>
          <p:cNvPr id="9" name="Picture 8">
            <a:extLst>
              <a:ext uri="{FF2B5EF4-FFF2-40B4-BE49-F238E27FC236}">
                <a16:creationId xmlns:a16="http://schemas.microsoft.com/office/drawing/2014/main" id="{B88AD331-C55C-44C8-9BFF-099F35472B03}"/>
              </a:ext>
            </a:extLst>
          </p:cNvPr>
          <p:cNvPicPr>
            <a:picLocks noChangeAspect="1"/>
          </p:cNvPicPr>
          <p:nvPr/>
        </p:nvPicPr>
        <p:blipFill rotWithShape="1">
          <a:blip r:embed="rId4">
            <a:extLst>
              <a:ext uri="{28A0092B-C50C-407E-A947-70E740481C1C}">
                <a14:useLocalDpi xmlns:a14="http://schemas.microsoft.com/office/drawing/2010/main" val="0"/>
              </a:ext>
            </a:extLst>
          </a:blip>
          <a:srcRect l="19557" t="355" r="29470" b="-355"/>
          <a:stretch/>
        </p:blipFill>
        <p:spPr>
          <a:xfrm>
            <a:off x="6266576" y="0"/>
            <a:ext cx="5925424" cy="6851469"/>
          </a:xfrm>
          <a:prstGeom prst="rect">
            <a:avLst/>
          </a:prstGeom>
        </p:spPr>
      </p:pic>
    </p:spTree>
    <p:extLst>
      <p:ext uri="{BB962C8B-B14F-4D97-AF65-F5344CB8AC3E}">
        <p14:creationId xmlns:p14="http://schemas.microsoft.com/office/powerpoint/2010/main" val="3803589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etin kutusu 4">
            <a:extLst>
              <a:ext uri="{FF2B5EF4-FFF2-40B4-BE49-F238E27FC236}">
                <a16:creationId xmlns:a16="http://schemas.microsoft.com/office/drawing/2014/main" id="{E5B3F141-9D66-BD47-9540-107D10E8F95C}"/>
              </a:ext>
            </a:extLst>
          </p:cNvPr>
          <p:cNvSpPr txBox="1"/>
          <p:nvPr/>
        </p:nvSpPr>
        <p:spPr>
          <a:xfrm>
            <a:off x="0" y="1676399"/>
            <a:ext cx="6214621" cy="4321559"/>
          </a:xfrm>
          <a:prstGeom prst="rect">
            <a:avLst/>
          </a:prstGeom>
          <a:noFill/>
        </p:spPr>
        <p:txBody>
          <a:bodyPr wrap="square" lIns="108000" rtlCol="0">
            <a:noAutofit/>
          </a:bodyPr>
          <a:lstStyle/>
          <a:p>
            <a:pPr marL="342900" indent="-342900">
              <a:spcAft>
                <a:spcPts val="1060"/>
              </a:spcAft>
              <a:buFont typeface="Arial" panose="020B0604020202020204" pitchFamily="34" charset="0"/>
              <a:buChar char="•"/>
            </a:pPr>
            <a:r>
              <a:rPr lang="en-US" sz="2000" b="1" i="0" dirty="0">
                <a:solidFill>
                  <a:srgbClr val="54585C"/>
                </a:solidFill>
                <a:effectLst/>
                <a:latin typeface="Open sans" panose="020B0606030504020204" pitchFamily="34" charset="0"/>
              </a:rPr>
              <a:t>Enable surveillance.</a:t>
            </a:r>
          </a:p>
          <a:p>
            <a:pPr marL="342900" indent="-342900">
              <a:spcAft>
                <a:spcPts val="1060"/>
              </a:spcAft>
              <a:buFont typeface="Arial" panose="020B0604020202020204" pitchFamily="34" charset="0"/>
              <a:buChar char="•"/>
            </a:pPr>
            <a:r>
              <a:rPr lang="en-GB" sz="2000" b="1" i="0" dirty="0">
                <a:solidFill>
                  <a:srgbClr val="54585C"/>
                </a:solidFill>
                <a:effectLst/>
                <a:latin typeface="Open sans" panose="020B0606030504020204" pitchFamily="34" charset="0"/>
              </a:rPr>
              <a:t>Enforce separation of duties and least privilege.</a:t>
            </a:r>
            <a:endParaRPr lang="en-US" sz="2000" b="1" dirty="0">
              <a:solidFill>
                <a:srgbClr val="54585C"/>
              </a:solidFill>
              <a:latin typeface="Open sans" panose="020B0606030504020204" pitchFamily="34" charset="0"/>
            </a:endParaRPr>
          </a:p>
          <a:p>
            <a:pPr marL="342900" indent="-342900">
              <a:spcAft>
                <a:spcPts val="1060"/>
              </a:spcAft>
              <a:buFont typeface="Arial" panose="020B0604020202020204" pitchFamily="34" charset="0"/>
              <a:buChar char="•"/>
            </a:pPr>
            <a:r>
              <a:rPr lang="en-GB" sz="2000" b="1" i="0" dirty="0">
                <a:solidFill>
                  <a:srgbClr val="54585C"/>
                </a:solidFill>
                <a:effectLst/>
                <a:latin typeface="Open sans" panose="020B0606030504020204" pitchFamily="34" charset="0"/>
              </a:rPr>
              <a:t>Recycle your old hardware and documentation properly.</a:t>
            </a:r>
          </a:p>
          <a:p>
            <a:pPr marL="342900" indent="-342900">
              <a:spcAft>
                <a:spcPts val="1060"/>
              </a:spcAft>
              <a:buFont typeface="Arial" panose="020B0604020202020204" pitchFamily="34" charset="0"/>
              <a:buChar char="•"/>
            </a:pPr>
            <a:r>
              <a:rPr lang="en-GB" sz="2000" b="1" i="0" dirty="0">
                <a:solidFill>
                  <a:srgbClr val="54585C"/>
                </a:solidFill>
                <a:effectLst/>
                <a:latin typeface="Open sans" panose="020B0606030504020204" pitchFamily="34" charset="0"/>
              </a:rPr>
              <a:t>Use a log correlation engine or security information and event management system (SIEM) to log, monitor and audit employee actions.</a:t>
            </a:r>
            <a:r>
              <a:rPr lang="en-GB" sz="2000" b="0" i="0" dirty="0">
                <a:solidFill>
                  <a:srgbClr val="54585C"/>
                </a:solidFill>
                <a:effectLst/>
                <a:latin typeface="Open sans" panose="020B0606030504020204" pitchFamily="34" charset="0"/>
              </a:rPr>
              <a:t> </a:t>
            </a:r>
          </a:p>
          <a:p>
            <a:pPr marL="342900" indent="-342900">
              <a:spcAft>
                <a:spcPts val="1060"/>
              </a:spcAft>
              <a:buFont typeface="Arial" panose="020B0604020202020204" pitchFamily="34" charset="0"/>
              <a:buChar char="•"/>
            </a:pPr>
            <a:r>
              <a:rPr lang="en-GB" sz="2000" b="1" i="0" dirty="0">
                <a:solidFill>
                  <a:srgbClr val="54585C"/>
                </a:solidFill>
                <a:effectLst/>
                <a:latin typeface="Open sans" panose="020B0606030504020204" pitchFamily="34" charset="0"/>
              </a:rPr>
              <a:t>Identify risky actors and respond promptly to suspicious </a:t>
            </a:r>
            <a:r>
              <a:rPr lang="en-GB" sz="2000" b="1" i="0" dirty="0" err="1">
                <a:solidFill>
                  <a:srgbClr val="54585C"/>
                </a:solidFill>
                <a:effectLst/>
                <a:latin typeface="Open sans" panose="020B0606030504020204" pitchFamily="34" charset="0"/>
              </a:rPr>
              <a:t>behavior</a:t>
            </a:r>
            <a:r>
              <a:rPr lang="en-GB" sz="2000" b="1" i="0" dirty="0">
                <a:solidFill>
                  <a:srgbClr val="54585C"/>
                </a:solidFill>
                <a:effectLst/>
                <a:latin typeface="Open sans" panose="020B0606030504020204" pitchFamily="34" charset="0"/>
              </a:rPr>
              <a:t>.</a:t>
            </a:r>
            <a:endParaRPr lang="en-GB" sz="2000" b="1" dirty="0">
              <a:solidFill>
                <a:srgbClr val="54585C"/>
              </a:solidFill>
              <a:latin typeface="Open sans" panose="020B0606030504020204" pitchFamily="34" charset="0"/>
            </a:endParaRPr>
          </a:p>
          <a:p>
            <a:pPr marL="342900" indent="-342900">
              <a:spcAft>
                <a:spcPts val="1060"/>
              </a:spcAft>
              <a:buFont typeface="Arial" panose="020B0604020202020204" pitchFamily="34" charset="0"/>
              <a:buChar char="•"/>
            </a:pPr>
            <a:endParaRPr lang="en-US" sz="2000" dirty="0">
              <a:latin typeface="Roboto" panose="02000000000000000000" pitchFamily="2" charset="0"/>
              <a:ea typeface="Roboto" panose="02000000000000000000" pitchFamily="2" charset="0"/>
              <a:cs typeface="Calibri" panose="020F0502020204030204" pitchFamily="34" charset="0"/>
            </a:endParaRPr>
          </a:p>
          <a:p>
            <a:pPr>
              <a:spcAft>
                <a:spcPts val="1060"/>
              </a:spcAft>
            </a:pPr>
            <a:endParaRPr lang="en-AU" sz="2000" dirty="0">
              <a:latin typeface="Roboto" panose="02000000000000000000" pitchFamily="2" charset="0"/>
              <a:ea typeface="Roboto" panose="02000000000000000000" pitchFamily="2" charset="0"/>
              <a:cs typeface="Calibri" panose="020F0502020204030204" pitchFamily="34" charset="0"/>
            </a:endParaRPr>
          </a:p>
        </p:txBody>
      </p:sp>
      <p:sp>
        <p:nvSpPr>
          <p:cNvPr id="8" name="Dikdörtgen 10">
            <a:extLst>
              <a:ext uri="{FF2B5EF4-FFF2-40B4-BE49-F238E27FC236}">
                <a16:creationId xmlns:a16="http://schemas.microsoft.com/office/drawing/2014/main" id="{AD9EC906-510D-4109-8B79-76D8938B2180}"/>
              </a:ext>
            </a:extLst>
          </p:cNvPr>
          <p:cNvSpPr/>
          <p:nvPr/>
        </p:nvSpPr>
        <p:spPr>
          <a:xfrm>
            <a:off x="514530" y="1304740"/>
            <a:ext cx="2812330" cy="371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360"/>
              </a:lnSpc>
              <a:spcBef>
                <a:spcPts val="0"/>
              </a:spcBef>
              <a:spcAft>
                <a:spcPts val="0"/>
              </a:spcAft>
              <a:buClrTx/>
              <a:buSzTx/>
              <a:buFontTx/>
              <a:buNone/>
              <a:tabLst/>
              <a:defRPr/>
            </a:pPr>
            <a:r>
              <a:rPr lang="en-US" sz="2400" dirty="0">
                <a:solidFill>
                  <a:prstClr val="white"/>
                </a:solidFill>
                <a:highlight>
                  <a:srgbClr val="1463FF"/>
                </a:highlight>
                <a:latin typeface="Roboto Medium" panose="02000000000000000000" pitchFamily="2" charset="0"/>
                <a:ea typeface="Roboto Medium" panose="02000000000000000000" pitchFamily="2" charset="0"/>
              </a:rPr>
              <a:t>Solution Ways</a:t>
            </a:r>
            <a:endParaRPr kumimoji="0" lang="tr-TR" sz="2400" b="0" i="0" u="none" strike="noStrike" kern="1200" cap="none" spc="0" normalizeH="0" baseline="0" noProof="0" dirty="0">
              <a:ln>
                <a:noFill/>
              </a:ln>
              <a:solidFill>
                <a:prstClr val="white"/>
              </a:solidFill>
              <a:effectLst/>
              <a:highlight>
                <a:srgbClr val="1463FF"/>
              </a:highlight>
              <a:uLnTx/>
              <a:uFillTx/>
              <a:latin typeface="Roboto Medium" panose="02000000000000000000" pitchFamily="2" charset="0"/>
              <a:ea typeface="Roboto Medium" panose="02000000000000000000" pitchFamily="2" charset="0"/>
              <a:cs typeface="+mn-cs"/>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33" y="316254"/>
            <a:ext cx="2872086" cy="988486"/>
          </a:xfrm>
          <a:prstGeom prst="rect">
            <a:avLst/>
          </a:prstGeom>
        </p:spPr>
      </p:pic>
      <p:pic>
        <p:nvPicPr>
          <p:cNvPr id="9" name="Picture 8">
            <a:extLst>
              <a:ext uri="{FF2B5EF4-FFF2-40B4-BE49-F238E27FC236}">
                <a16:creationId xmlns:a16="http://schemas.microsoft.com/office/drawing/2014/main" id="{B88AD331-C55C-44C8-9BFF-099F35472B03}"/>
              </a:ext>
            </a:extLst>
          </p:cNvPr>
          <p:cNvPicPr>
            <a:picLocks noChangeAspect="1"/>
          </p:cNvPicPr>
          <p:nvPr/>
        </p:nvPicPr>
        <p:blipFill rotWithShape="1">
          <a:blip r:embed="rId4">
            <a:extLst>
              <a:ext uri="{28A0092B-C50C-407E-A947-70E740481C1C}">
                <a14:useLocalDpi xmlns:a14="http://schemas.microsoft.com/office/drawing/2010/main" val="0"/>
              </a:ext>
            </a:extLst>
          </a:blip>
          <a:srcRect l="19557" t="355" r="29470" b="-355"/>
          <a:stretch/>
        </p:blipFill>
        <p:spPr>
          <a:xfrm>
            <a:off x="6266576" y="0"/>
            <a:ext cx="5925424" cy="6851469"/>
          </a:xfrm>
          <a:prstGeom prst="rect">
            <a:avLst/>
          </a:prstGeom>
        </p:spPr>
      </p:pic>
    </p:spTree>
    <p:extLst>
      <p:ext uri="{BB962C8B-B14F-4D97-AF65-F5344CB8AC3E}">
        <p14:creationId xmlns:p14="http://schemas.microsoft.com/office/powerpoint/2010/main" val="482402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 5">
            <a:extLst>
              <a:ext uri="{FF2B5EF4-FFF2-40B4-BE49-F238E27FC236}">
                <a16:creationId xmlns:a16="http://schemas.microsoft.com/office/drawing/2014/main" id="{5392ED36-51EC-5A46-B9ED-238BCC58BC76}"/>
              </a:ext>
            </a:extLst>
          </p:cNvPr>
          <p:cNvGrpSpPr/>
          <p:nvPr/>
        </p:nvGrpSpPr>
        <p:grpSpPr>
          <a:xfrm>
            <a:off x="419100" y="2063750"/>
            <a:ext cx="3658542" cy="861774"/>
            <a:chOff x="419100" y="2063750"/>
            <a:chExt cx="3082469" cy="861774"/>
          </a:xfrm>
        </p:grpSpPr>
        <p:sp>
          <p:nvSpPr>
            <p:cNvPr id="2" name="Metin kutusu 1">
              <a:extLst>
                <a:ext uri="{FF2B5EF4-FFF2-40B4-BE49-F238E27FC236}">
                  <a16:creationId xmlns:a16="http://schemas.microsoft.com/office/drawing/2014/main" id="{DF3DF38C-E363-6347-98E8-CC3543B4EAD5}"/>
                </a:ext>
              </a:extLst>
            </p:cNvPr>
            <p:cNvSpPr txBox="1"/>
            <p:nvPr/>
          </p:nvSpPr>
          <p:spPr>
            <a:xfrm>
              <a:off x="419100" y="2063750"/>
              <a:ext cx="1195660" cy="861774"/>
            </a:xfrm>
            <a:prstGeom prst="rect">
              <a:avLst/>
            </a:prstGeom>
            <a:noFill/>
          </p:spPr>
          <p:txBody>
            <a:bodyPr wrap="square" rtlCol="0">
              <a:spAutoFit/>
            </a:bodyPr>
            <a:lstStyle/>
            <a:p>
              <a:r>
                <a:rPr lang="tr-TR" sz="5000">
                  <a:solidFill>
                    <a:srgbClr val="1463FF"/>
                  </a:solidFill>
                  <a:latin typeface="Roboto" panose="02000000000000000000" pitchFamily="2" charset="0"/>
                  <a:ea typeface="Roboto" panose="02000000000000000000" pitchFamily="2" charset="0"/>
                </a:rPr>
                <a:t>01</a:t>
              </a:r>
            </a:p>
          </p:txBody>
        </p:sp>
        <p:cxnSp>
          <p:nvCxnSpPr>
            <p:cNvPr id="7" name="Düz Bağlayıcı 6">
              <a:extLst>
                <a:ext uri="{FF2B5EF4-FFF2-40B4-BE49-F238E27FC236}">
                  <a16:creationId xmlns:a16="http://schemas.microsoft.com/office/drawing/2014/main" id="{02AD5ED1-C219-D845-8FEE-D2D8BF1C45F1}"/>
                </a:ext>
              </a:extLst>
            </p:cNvPr>
            <p:cNvCxnSpPr>
              <a:cxnSpLocks/>
            </p:cNvCxnSpPr>
            <p:nvPr/>
          </p:nvCxnSpPr>
          <p:spPr>
            <a:xfrm flipH="1">
              <a:off x="706890" y="2706449"/>
              <a:ext cx="2588760" cy="0"/>
            </a:xfrm>
            <a:prstGeom prst="line">
              <a:avLst/>
            </a:prstGeom>
            <a:ln>
              <a:solidFill>
                <a:srgbClr val="1463FF"/>
              </a:solidFill>
            </a:ln>
          </p:spPr>
          <p:style>
            <a:lnRef idx="1">
              <a:schemeClr val="accent1"/>
            </a:lnRef>
            <a:fillRef idx="0">
              <a:schemeClr val="accent1"/>
            </a:fillRef>
            <a:effectRef idx="0">
              <a:schemeClr val="accent1"/>
            </a:effectRef>
            <a:fontRef idx="minor">
              <a:schemeClr val="tx1"/>
            </a:fontRef>
          </p:style>
        </p:cxnSp>
        <p:sp>
          <p:nvSpPr>
            <p:cNvPr id="5" name="Metin kutusu 4">
              <a:extLst>
                <a:ext uri="{FF2B5EF4-FFF2-40B4-BE49-F238E27FC236}">
                  <a16:creationId xmlns:a16="http://schemas.microsoft.com/office/drawing/2014/main" id="{EDAB2756-021F-A04F-A6E2-CA6C4C5C83FB}"/>
                </a:ext>
              </a:extLst>
            </p:cNvPr>
            <p:cNvSpPr txBox="1"/>
            <p:nvPr/>
          </p:nvSpPr>
          <p:spPr>
            <a:xfrm>
              <a:off x="1272515" y="2293025"/>
              <a:ext cx="2229054" cy="276999"/>
            </a:xfrm>
            <a:prstGeom prst="rect">
              <a:avLst/>
            </a:prstGeom>
            <a:noFill/>
          </p:spPr>
          <p:txBody>
            <a:bodyPr wrap="square" rtlCol="0">
              <a:spAutoFit/>
            </a:bodyPr>
            <a:lstStyle/>
            <a:p>
              <a:endParaRPr lang="tr-TR" sz="1200" dirty="0">
                <a:latin typeface="Roboto" panose="02000000000000000000" pitchFamily="2" charset="0"/>
                <a:ea typeface="Roboto" panose="02000000000000000000" pitchFamily="2" charset="0"/>
              </a:endParaRPr>
            </a:p>
          </p:txBody>
        </p:sp>
      </p:grpSp>
      <p:grpSp>
        <p:nvGrpSpPr>
          <p:cNvPr id="15" name="Grup 14">
            <a:extLst>
              <a:ext uri="{FF2B5EF4-FFF2-40B4-BE49-F238E27FC236}">
                <a16:creationId xmlns:a16="http://schemas.microsoft.com/office/drawing/2014/main" id="{2AC0D16A-C1AD-3447-83A2-CED2C2B834C7}"/>
              </a:ext>
            </a:extLst>
          </p:cNvPr>
          <p:cNvGrpSpPr/>
          <p:nvPr/>
        </p:nvGrpSpPr>
        <p:grpSpPr>
          <a:xfrm>
            <a:off x="419100" y="2717800"/>
            <a:ext cx="3543267" cy="861774"/>
            <a:chOff x="419100" y="2063750"/>
            <a:chExt cx="2985345" cy="861774"/>
          </a:xfrm>
        </p:grpSpPr>
        <p:sp>
          <p:nvSpPr>
            <p:cNvPr id="16" name="Metin kutusu 15">
              <a:extLst>
                <a:ext uri="{FF2B5EF4-FFF2-40B4-BE49-F238E27FC236}">
                  <a16:creationId xmlns:a16="http://schemas.microsoft.com/office/drawing/2014/main" id="{C720415D-1769-9249-A94A-04EDAE9CAAB6}"/>
                </a:ext>
              </a:extLst>
            </p:cNvPr>
            <p:cNvSpPr txBox="1"/>
            <p:nvPr/>
          </p:nvSpPr>
          <p:spPr>
            <a:xfrm>
              <a:off x="419100" y="2063750"/>
              <a:ext cx="1195660" cy="861774"/>
            </a:xfrm>
            <a:prstGeom prst="rect">
              <a:avLst/>
            </a:prstGeom>
            <a:noFill/>
          </p:spPr>
          <p:txBody>
            <a:bodyPr wrap="square" rtlCol="0">
              <a:spAutoFit/>
            </a:bodyPr>
            <a:lstStyle/>
            <a:p>
              <a:r>
                <a:rPr lang="tr-TR" sz="5000" dirty="0">
                  <a:solidFill>
                    <a:srgbClr val="1463FF"/>
                  </a:solidFill>
                  <a:latin typeface="Roboto" panose="02000000000000000000" pitchFamily="2" charset="0"/>
                  <a:ea typeface="Roboto" panose="02000000000000000000" pitchFamily="2" charset="0"/>
                </a:rPr>
                <a:t>02</a:t>
              </a:r>
            </a:p>
          </p:txBody>
        </p:sp>
        <p:cxnSp>
          <p:nvCxnSpPr>
            <p:cNvPr id="17" name="Düz Bağlayıcı 16">
              <a:extLst>
                <a:ext uri="{FF2B5EF4-FFF2-40B4-BE49-F238E27FC236}">
                  <a16:creationId xmlns:a16="http://schemas.microsoft.com/office/drawing/2014/main" id="{6EC462CF-E521-7649-A4C5-0D91CE48ABA9}"/>
                </a:ext>
              </a:extLst>
            </p:cNvPr>
            <p:cNvCxnSpPr>
              <a:cxnSpLocks/>
            </p:cNvCxnSpPr>
            <p:nvPr/>
          </p:nvCxnSpPr>
          <p:spPr>
            <a:xfrm flipH="1">
              <a:off x="706890" y="2706449"/>
              <a:ext cx="2588760" cy="0"/>
            </a:xfrm>
            <a:prstGeom prst="line">
              <a:avLst/>
            </a:prstGeom>
            <a:ln>
              <a:solidFill>
                <a:srgbClr val="1463FF"/>
              </a:solidFill>
            </a:ln>
          </p:spPr>
          <p:style>
            <a:lnRef idx="1">
              <a:schemeClr val="accent1"/>
            </a:lnRef>
            <a:fillRef idx="0">
              <a:schemeClr val="accent1"/>
            </a:fillRef>
            <a:effectRef idx="0">
              <a:schemeClr val="accent1"/>
            </a:effectRef>
            <a:fontRef idx="minor">
              <a:schemeClr val="tx1"/>
            </a:fontRef>
          </p:style>
        </p:cxnSp>
        <p:sp>
          <p:nvSpPr>
            <p:cNvPr id="18" name="Metin kutusu 17">
              <a:extLst>
                <a:ext uri="{FF2B5EF4-FFF2-40B4-BE49-F238E27FC236}">
                  <a16:creationId xmlns:a16="http://schemas.microsoft.com/office/drawing/2014/main" id="{7D1B247F-A5C3-464F-9892-27E5AAC6A569}"/>
                </a:ext>
              </a:extLst>
            </p:cNvPr>
            <p:cNvSpPr txBox="1"/>
            <p:nvPr/>
          </p:nvSpPr>
          <p:spPr>
            <a:xfrm>
              <a:off x="1250949" y="2466975"/>
              <a:ext cx="2153496" cy="276999"/>
            </a:xfrm>
            <a:prstGeom prst="rect">
              <a:avLst/>
            </a:prstGeom>
            <a:noFill/>
          </p:spPr>
          <p:txBody>
            <a:bodyPr wrap="square" rtlCol="0">
              <a:spAutoFit/>
            </a:bodyPr>
            <a:lstStyle/>
            <a:p>
              <a:r>
                <a:rPr lang="en-GB" sz="1200" dirty="0">
                  <a:latin typeface="Roboto" panose="02000000000000000000" pitchFamily="2" charset="0"/>
                  <a:ea typeface="Roboto" panose="02000000000000000000" pitchFamily="2" charset="0"/>
                </a:rPr>
                <a:t>Top Cybersecurity Threats</a:t>
              </a:r>
              <a:r>
                <a:rPr lang="en-US" sz="1200" dirty="0">
                  <a:latin typeface="Roboto" panose="02000000000000000000" pitchFamily="2" charset="0"/>
                  <a:ea typeface="Roboto" panose="02000000000000000000" pitchFamily="2" charset="0"/>
                </a:rPr>
                <a:t>	</a:t>
              </a:r>
            </a:p>
          </p:txBody>
        </p:sp>
      </p:grpSp>
      <p:grpSp>
        <p:nvGrpSpPr>
          <p:cNvPr id="19" name="Grup 18">
            <a:extLst>
              <a:ext uri="{FF2B5EF4-FFF2-40B4-BE49-F238E27FC236}">
                <a16:creationId xmlns:a16="http://schemas.microsoft.com/office/drawing/2014/main" id="{B88B601D-5BA2-A344-80D7-68F1A8F9D21F}"/>
              </a:ext>
            </a:extLst>
          </p:cNvPr>
          <p:cNvGrpSpPr/>
          <p:nvPr/>
        </p:nvGrpSpPr>
        <p:grpSpPr>
          <a:xfrm>
            <a:off x="419100" y="3371850"/>
            <a:ext cx="3414140" cy="861774"/>
            <a:chOff x="419100" y="2063750"/>
            <a:chExt cx="2876550" cy="861774"/>
          </a:xfrm>
        </p:grpSpPr>
        <p:sp>
          <p:nvSpPr>
            <p:cNvPr id="20" name="Metin kutusu 19">
              <a:extLst>
                <a:ext uri="{FF2B5EF4-FFF2-40B4-BE49-F238E27FC236}">
                  <a16:creationId xmlns:a16="http://schemas.microsoft.com/office/drawing/2014/main" id="{DC262B4E-0820-2847-9DC3-97571DC705F9}"/>
                </a:ext>
              </a:extLst>
            </p:cNvPr>
            <p:cNvSpPr txBox="1"/>
            <p:nvPr/>
          </p:nvSpPr>
          <p:spPr>
            <a:xfrm>
              <a:off x="419100" y="2063750"/>
              <a:ext cx="1195660" cy="861774"/>
            </a:xfrm>
            <a:prstGeom prst="rect">
              <a:avLst/>
            </a:prstGeom>
            <a:noFill/>
          </p:spPr>
          <p:txBody>
            <a:bodyPr wrap="square" rtlCol="0">
              <a:spAutoFit/>
            </a:bodyPr>
            <a:lstStyle/>
            <a:p>
              <a:r>
                <a:rPr lang="tr-TR" sz="5000">
                  <a:solidFill>
                    <a:srgbClr val="1463FF"/>
                  </a:solidFill>
                  <a:latin typeface="Roboto" panose="02000000000000000000" pitchFamily="2" charset="0"/>
                  <a:ea typeface="Roboto" panose="02000000000000000000" pitchFamily="2" charset="0"/>
                </a:rPr>
                <a:t>03</a:t>
              </a:r>
            </a:p>
          </p:txBody>
        </p:sp>
        <p:cxnSp>
          <p:nvCxnSpPr>
            <p:cNvPr id="21" name="Düz Bağlayıcı 20">
              <a:extLst>
                <a:ext uri="{FF2B5EF4-FFF2-40B4-BE49-F238E27FC236}">
                  <a16:creationId xmlns:a16="http://schemas.microsoft.com/office/drawing/2014/main" id="{0E005E9D-82B3-7044-B582-6C774BD61C90}"/>
                </a:ext>
              </a:extLst>
            </p:cNvPr>
            <p:cNvCxnSpPr>
              <a:cxnSpLocks/>
            </p:cNvCxnSpPr>
            <p:nvPr/>
          </p:nvCxnSpPr>
          <p:spPr>
            <a:xfrm flipH="1">
              <a:off x="706890" y="2706449"/>
              <a:ext cx="2588760" cy="0"/>
            </a:xfrm>
            <a:prstGeom prst="line">
              <a:avLst/>
            </a:prstGeom>
            <a:ln>
              <a:solidFill>
                <a:srgbClr val="1463FF"/>
              </a:solidFill>
            </a:ln>
          </p:spPr>
          <p:style>
            <a:lnRef idx="1">
              <a:schemeClr val="accent1"/>
            </a:lnRef>
            <a:fillRef idx="0">
              <a:schemeClr val="accent1"/>
            </a:fillRef>
            <a:effectRef idx="0">
              <a:schemeClr val="accent1"/>
            </a:effectRef>
            <a:fontRef idx="minor">
              <a:schemeClr val="tx1"/>
            </a:fontRef>
          </p:style>
        </p:cxnSp>
      </p:grpSp>
      <p:sp>
        <p:nvSpPr>
          <p:cNvPr id="47" name="Dikdörtgen 46">
            <a:extLst>
              <a:ext uri="{FF2B5EF4-FFF2-40B4-BE49-F238E27FC236}">
                <a16:creationId xmlns:a16="http://schemas.microsoft.com/office/drawing/2014/main" id="{8E206D2E-93B5-E34B-9476-1244672298D2}"/>
              </a:ext>
            </a:extLst>
          </p:cNvPr>
          <p:cNvSpPr/>
          <p:nvPr/>
        </p:nvSpPr>
        <p:spPr>
          <a:xfrm>
            <a:off x="514530" y="1304740"/>
            <a:ext cx="1977975" cy="490514"/>
          </a:xfrm>
          <a:prstGeom prst="rect">
            <a:avLst/>
          </a:prstGeom>
          <a:solidFill>
            <a:srgbClr val="146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8" name="Metin kutusu 47">
            <a:extLst>
              <a:ext uri="{FF2B5EF4-FFF2-40B4-BE49-F238E27FC236}">
                <a16:creationId xmlns:a16="http://schemas.microsoft.com/office/drawing/2014/main" id="{FA8808C9-989A-4245-9C8B-8D32325037C5}"/>
              </a:ext>
            </a:extLst>
          </p:cNvPr>
          <p:cNvSpPr txBox="1"/>
          <p:nvPr/>
        </p:nvSpPr>
        <p:spPr>
          <a:xfrm>
            <a:off x="573557" y="1413185"/>
            <a:ext cx="3516695" cy="419346"/>
          </a:xfrm>
          <a:prstGeom prst="rect">
            <a:avLst/>
          </a:prstGeom>
          <a:noFill/>
        </p:spPr>
        <p:txBody>
          <a:bodyPr wrap="square" rtlCol="0">
            <a:spAutoFit/>
          </a:bodyPr>
          <a:lstStyle/>
          <a:p>
            <a:pPr>
              <a:lnSpc>
                <a:spcPts val="2360"/>
              </a:lnSpc>
            </a:pPr>
            <a:r>
              <a:rPr lang="en-GB" sz="3000" dirty="0">
                <a:solidFill>
                  <a:schemeClr val="bg1"/>
                </a:solidFill>
                <a:latin typeface="Roboto" panose="02000000000000000000" pitchFamily="2" charset="0"/>
                <a:ea typeface="Roboto" panose="02000000000000000000" pitchFamily="2" charset="0"/>
              </a:rPr>
              <a:t>Sections</a:t>
            </a:r>
            <a:endParaRPr lang="tr-TR" sz="3000" dirty="0">
              <a:solidFill>
                <a:schemeClr val="bg1"/>
              </a:solidFill>
              <a:latin typeface="Roboto" panose="02000000000000000000" pitchFamily="2" charset="0"/>
              <a:ea typeface="Roboto" panose="02000000000000000000" pitchFamily="2" charset="0"/>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795" y="274536"/>
            <a:ext cx="3188836" cy="1097501"/>
          </a:xfrm>
          <a:prstGeom prst="rect">
            <a:avLst/>
          </a:prstGeom>
        </p:spPr>
      </p:pic>
      <p:sp>
        <p:nvSpPr>
          <p:cNvPr id="28" name="Metin kutusu 17">
            <a:extLst>
              <a:ext uri="{FF2B5EF4-FFF2-40B4-BE49-F238E27FC236}">
                <a16:creationId xmlns:a16="http://schemas.microsoft.com/office/drawing/2014/main" id="{7D1B247F-A5C3-464F-9892-27E5AAC6A569}"/>
              </a:ext>
            </a:extLst>
          </p:cNvPr>
          <p:cNvSpPr txBox="1"/>
          <p:nvPr/>
        </p:nvSpPr>
        <p:spPr>
          <a:xfrm>
            <a:off x="1432007" y="2289394"/>
            <a:ext cx="2049301" cy="338554"/>
          </a:xfrm>
          <a:prstGeom prst="rect">
            <a:avLst/>
          </a:prstGeom>
          <a:solidFill>
            <a:srgbClr val="1563FF"/>
          </a:solidFill>
        </p:spPr>
        <p:txBody>
          <a:bodyPr wrap="square" rtlCol="0">
            <a:spAutoFit/>
          </a:bodyPr>
          <a:lstStyle/>
          <a:p>
            <a:r>
              <a:rPr lang="en-GB" sz="1600" b="1" dirty="0">
                <a:solidFill>
                  <a:schemeClr val="bg1"/>
                </a:solidFill>
                <a:highlight>
                  <a:srgbClr val="1463FF"/>
                </a:highlight>
                <a:latin typeface="Roboto" panose="02000000000000000000" pitchFamily="2" charset="0"/>
                <a:ea typeface="Roboto" panose="02000000000000000000" pitchFamily="2" charset="0"/>
              </a:rPr>
              <a:t>General Information</a:t>
            </a:r>
            <a:endParaRPr lang="en-US" sz="1600" b="1" dirty="0">
              <a:solidFill>
                <a:schemeClr val="bg1"/>
              </a:solidFill>
              <a:highlight>
                <a:srgbClr val="1463FF"/>
              </a:highlight>
              <a:latin typeface="Roboto" panose="02000000000000000000" pitchFamily="2" charset="0"/>
              <a:ea typeface="Roboto" panose="02000000000000000000" pitchFamily="2" charset="0"/>
            </a:endParaRPr>
          </a:p>
        </p:txBody>
      </p:sp>
      <p:sp>
        <p:nvSpPr>
          <p:cNvPr id="31" name="Metin kutusu 25">
            <a:extLst>
              <a:ext uri="{FF2B5EF4-FFF2-40B4-BE49-F238E27FC236}">
                <a16:creationId xmlns:a16="http://schemas.microsoft.com/office/drawing/2014/main" id="{9205792D-DAF8-4BEF-9EF1-65A4D4F7512B}"/>
              </a:ext>
            </a:extLst>
          </p:cNvPr>
          <p:cNvSpPr txBox="1"/>
          <p:nvPr/>
        </p:nvSpPr>
        <p:spPr>
          <a:xfrm>
            <a:off x="1426390" y="3680548"/>
            <a:ext cx="3072566" cy="276999"/>
          </a:xfrm>
          <a:prstGeom prst="rect">
            <a:avLst/>
          </a:prstGeom>
          <a:noFill/>
        </p:spPr>
        <p:txBody>
          <a:bodyPr wrap="square" rtlCol="0">
            <a:spAutoFit/>
          </a:bodyPr>
          <a:lstStyle/>
          <a:p>
            <a:r>
              <a:rPr lang="en-GB" sz="1200" dirty="0">
                <a:latin typeface="Roboto" panose="02000000000000000000" pitchFamily="2" charset="0"/>
                <a:ea typeface="Roboto" panose="02000000000000000000" pitchFamily="2" charset="0"/>
              </a:rPr>
              <a:t>Solutions Of Cybersecurity Threats</a:t>
            </a:r>
            <a:endParaRPr lang="en-US"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982932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04"/>
            <a:ext cx="12192000" cy="6858000"/>
          </a:xfrm>
          <a:prstGeom prst="rect">
            <a:avLst/>
          </a:prstGeom>
        </p:spPr>
      </p:pic>
      <p:pic>
        <p:nvPicPr>
          <p:cNvPr id="4" name="Picture 3" descr="Chart&#10;&#10;Description automatically generated">
            <a:extLst>
              <a:ext uri="{FF2B5EF4-FFF2-40B4-BE49-F238E27FC236}">
                <a16:creationId xmlns:a16="http://schemas.microsoft.com/office/drawing/2014/main" id="{EBF83AEF-1A7D-4ABD-AACA-89E31AD64236}"/>
              </a:ext>
            </a:extLst>
          </p:cNvPr>
          <p:cNvPicPr>
            <a:picLocks noChangeAspect="1"/>
          </p:cNvPicPr>
          <p:nvPr/>
        </p:nvPicPr>
        <p:blipFill>
          <a:blip r:embed="rId4"/>
          <a:stretch>
            <a:fillRect/>
          </a:stretch>
        </p:blipFill>
        <p:spPr>
          <a:xfrm>
            <a:off x="3057524" y="424452"/>
            <a:ext cx="6076952" cy="6009095"/>
          </a:xfrm>
          <a:prstGeom prst="rect">
            <a:avLst/>
          </a:prstGeom>
        </p:spPr>
      </p:pic>
    </p:spTree>
    <p:extLst>
      <p:ext uri="{BB962C8B-B14F-4D97-AF65-F5344CB8AC3E}">
        <p14:creationId xmlns:p14="http://schemas.microsoft.com/office/powerpoint/2010/main" val="2325880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04"/>
            <a:ext cx="12192000" cy="6858000"/>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3BFA233A-6003-453C-AFF6-F9BC124D72C1}"/>
              </a:ext>
            </a:extLst>
          </p:cNvPr>
          <p:cNvPicPr>
            <a:picLocks noChangeAspect="1"/>
          </p:cNvPicPr>
          <p:nvPr/>
        </p:nvPicPr>
        <p:blipFill>
          <a:blip r:embed="rId4"/>
          <a:stretch>
            <a:fillRect/>
          </a:stretch>
        </p:blipFill>
        <p:spPr>
          <a:xfrm>
            <a:off x="2195512" y="85725"/>
            <a:ext cx="7800975" cy="6686550"/>
          </a:xfrm>
          <a:prstGeom prst="rect">
            <a:avLst/>
          </a:prstGeom>
        </p:spPr>
      </p:pic>
    </p:spTree>
    <p:extLst>
      <p:ext uri="{BB962C8B-B14F-4D97-AF65-F5344CB8AC3E}">
        <p14:creationId xmlns:p14="http://schemas.microsoft.com/office/powerpoint/2010/main" val="831753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04"/>
            <a:ext cx="12192000" cy="6858000"/>
          </a:xfrm>
          <a:prstGeom prst="rect">
            <a:avLst/>
          </a:prstGeom>
        </p:spPr>
      </p:pic>
      <p:pic>
        <p:nvPicPr>
          <p:cNvPr id="4" name="Picture 3" descr="Chart, histogram&#10;&#10;Description automatically generated">
            <a:extLst>
              <a:ext uri="{FF2B5EF4-FFF2-40B4-BE49-F238E27FC236}">
                <a16:creationId xmlns:a16="http://schemas.microsoft.com/office/drawing/2014/main" id="{C0287A19-12FE-4B82-8624-99D7F7F7C3AE}"/>
              </a:ext>
            </a:extLst>
          </p:cNvPr>
          <p:cNvPicPr>
            <a:picLocks noChangeAspect="1"/>
          </p:cNvPicPr>
          <p:nvPr/>
        </p:nvPicPr>
        <p:blipFill>
          <a:blip r:embed="rId4"/>
          <a:stretch>
            <a:fillRect/>
          </a:stretch>
        </p:blipFill>
        <p:spPr>
          <a:xfrm>
            <a:off x="1032573" y="1406202"/>
            <a:ext cx="10126853" cy="4014788"/>
          </a:xfrm>
          <a:prstGeom prst="rect">
            <a:avLst/>
          </a:prstGeom>
        </p:spPr>
      </p:pic>
    </p:spTree>
    <p:extLst>
      <p:ext uri="{BB962C8B-B14F-4D97-AF65-F5344CB8AC3E}">
        <p14:creationId xmlns:p14="http://schemas.microsoft.com/office/powerpoint/2010/main" val="451208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04"/>
            <a:ext cx="12192000" cy="6858000"/>
          </a:xfrm>
          <a:prstGeom prst="rect">
            <a:avLst/>
          </a:prstGeom>
        </p:spPr>
      </p:pic>
      <p:sp>
        <p:nvSpPr>
          <p:cNvPr id="3" name="Metin kutusu 2">
            <a:extLst>
              <a:ext uri="{FF2B5EF4-FFF2-40B4-BE49-F238E27FC236}">
                <a16:creationId xmlns:a16="http://schemas.microsoft.com/office/drawing/2014/main" id="{23A29CFD-84C8-9D45-A9C3-3356F216D063}"/>
              </a:ext>
            </a:extLst>
          </p:cNvPr>
          <p:cNvSpPr txBox="1"/>
          <p:nvPr/>
        </p:nvSpPr>
        <p:spPr>
          <a:xfrm>
            <a:off x="3487479" y="3148138"/>
            <a:ext cx="5645888" cy="1515800"/>
          </a:xfrm>
          <a:prstGeom prst="rect">
            <a:avLst/>
          </a:prstGeom>
          <a:solidFill>
            <a:srgbClr val="1563FF"/>
          </a:solidFill>
        </p:spPr>
        <p:txBody>
          <a:bodyPr wrap="square" rtlCol="0">
            <a:spAutoFit/>
          </a:bodyPr>
          <a:lstStyle/>
          <a:p>
            <a:pPr algn="ctr">
              <a:defRPr/>
            </a:pPr>
            <a:r>
              <a:rPr lang="en-GB" sz="3200" b="1" i="0" dirty="0">
                <a:solidFill>
                  <a:schemeClr val="bg1"/>
                </a:solidFill>
                <a:effectLst/>
                <a:latin typeface="Open sans" panose="020B0606030504020204" pitchFamily="34" charset="0"/>
              </a:rPr>
              <a:t>How to minimize the risk of insider threats</a:t>
            </a:r>
            <a:r>
              <a:rPr lang="en-US" sz="3200" b="1" i="0" dirty="0">
                <a:solidFill>
                  <a:schemeClr val="bg1"/>
                </a:solidFill>
                <a:effectLst/>
                <a:latin typeface="Open sans" panose="020B0606030504020204" pitchFamily="34" charset="0"/>
              </a:rPr>
              <a:t>?</a:t>
            </a:r>
            <a:endParaRPr lang="en-GB" sz="3200" b="0" i="0" dirty="0">
              <a:solidFill>
                <a:schemeClr val="bg1"/>
              </a:solidFill>
              <a:effectLst/>
              <a:latin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50" b="1" i="0" u="none" strike="noStrike" kern="1200" cap="none" spc="0" normalizeH="0" baseline="0" dirty="0">
              <a:ln>
                <a:noFill/>
              </a:ln>
              <a:solidFill>
                <a:prstClr val="white"/>
              </a:solidFill>
              <a:effectLst/>
              <a:uLnTx/>
              <a:uFillTx/>
              <a:latin typeface="Roboto" panose="02000000000000000000" pitchFamily="2" charset="0"/>
              <a:ea typeface="Roboto" panose="02000000000000000000" pitchFamily="2" charset="0"/>
            </a:endParaRPr>
          </a:p>
        </p:txBody>
      </p:sp>
      <p:pic>
        <p:nvPicPr>
          <p:cNvPr id="4" name="Picture 3" descr="Graphical user interface, chart, bar chart&#10;&#10;Description automatically generated">
            <a:extLst>
              <a:ext uri="{FF2B5EF4-FFF2-40B4-BE49-F238E27FC236}">
                <a16:creationId xmlns:a16="http://schemas.microsoft.com/office/drawing/2014/main" id="{7DAC47B1-23E6-4AD3-BC58-53C6D4AA3ABB}"/>
              </a:ext>
            </a:extLst>
          </p:cNvPr>
          <p:cNvPicPr>
            <a:picLocks noChangeAspect="1"/>
          </p:cNvPicPr>
          <p:nvPr/>
        </p:nvPicPr>
        <p:blipFill>
          <a:blip r:embed="rId4"/>
          <a:stretch>
            <a:fillRect/>
          </a:stretch>
        </p:blipFill>
        <p:spPr>
          <a:xfrm>
            <a:off x="1547811" y="616869"/>
            <a:ext cx="9492907" cy="5393406"/>
          </a:xfrm>
          <a:prstGeom prst="rect">
            <a:avLst/>
          </a:prstGeom>
        </p:spPr>
      </p:pic>
    </p:spTree>
    <p:extLst>
      <p:ext uri="{BB962C8B-B14F-4D97-AF65-F5344CB8AC3E}">
        <p14:creationId xmlns:p14="http://schemas.microsoft.com/office/powerpoint/2010/main" val="2979119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Resim 2">
            <a:extLst>
              <a:ext uri="{FF2B5EF4-FFF2-40B4-BE49-F238E27FC236}">
                <a16:creationId xmlns:a16="http://schemas.microsoft.com/office/drawing/2014/main" id="{4F36ABAC-63D8-6148-BD86-0726269ECA4E}"/>
              </a:ext>
            </a:extLst>
          </p:cNvPr>
          <p:cNvPicPr>
            <a:picLocks noChangeAspect="1"/>
          </p:cNvPicPr>
          <p:nvPr/>
        </p:nvPicPr>
        <p:blipFill>
          <a:blip r:embed="rId3"/>
          <a:stretch>
            <a:fillRect/>
          </a:stretch>
        </p:blipFill>
        <p:spPr>
          <a:xfrm>
            <a:off x="6616554" y="0"/>
            <a:ext cx="6858000" cy="6858000"/>
          </a:xfrm>
          <a:prstGeom prst="rect">
            <a:avLst/>
          </a:prstGeom>
        </p:spPr>
      </p:pic>
      <p:sp>
        <p:nvSpPr>
          <p:cNvPr id="13" name="Content Placeholder 2">
            <a:extLst>
              <a:ext uri="{FF2B5EF4-FFF2-40B4-BE49-F238E27FC236}">
                <a16:creationId xmlns:a16="http://schemas.microsoft.com/office/drawing/2014/main" id="{619C5DD2-30AE-2A40-9F4B-A309F827E70F}"/>
              </a:ext>
            </a:extLst>
          </p:cNvPr>
          <p:cNvSpPr>
            <a:spLocks noGrp="1"/>
          </p:cNvSpPr>
          <p:nvPr/>
        </p:nvSpPr>
        <p:spPr>
          <a:xfrm>
            <a:off x="302282" y="1006792"/>
            <a:ext cx="10174754" cy="866260"/>
          </a:xfrm>
          <a:prstGeom prst="rect">
            <a:avLst/>
          </a:prstGeom>
        </p:spPr>
        <p:txBody>
          <a:bodyPr vert="horz" lIns="208568" tIns="104285" rIns="208568" bIns="104285"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tr-TR" sz="2400" b="1" dirty="0">
                <a:latin typeface="Roboto" panose="02000000000000000000" pitchFamily="2" charset="0"/>
                <a:ea typeface="Roboto" panose="02000000000000000000" pitchFamily="2" charset="0"/>
                <a:cs typeface="Calibri"/>
              </a:rPr>
              <a:t>Gene</a:t>
            </a:r>
            <a:r>
              <a:rPr lang="en-GB" sz="2400" b="1" dirty="0" err="1">
                <a:latin typeface="Roboto" panose="02000000000000000000" pitchFamily="2" charset="0"/>
                <a:ea typeface="Roboto" panose="02000000000000000000" pitchFamily="2" charset="0"/>
                <a:cs typeface="Calibri"/>
              </a:rPr>
              <a:t>ral</a:t>
            </a:r>
            <a:r>
              <a:rPr lang="tr-TR" sz="2400" b="1" dirty="0">
                <a:latin typeface="Roboto" panose="02000000000000000000" pitchFamily="2" charset="0"/>
                <a:ea typeface="Roboto" panose="02000000000000000000" pitchFamily="2" charset="0"/>
                <a:cs typeface="Calibri"/>
              </a:rPr>
              <a:t> </a:t>
            </a:r>
            <a:r>
              <a:rPr lang="en-GB" sz="2400" b="1" dirty="0">
                <a:latin typeface="Roboto" panose="02000000000000000000" pitchFamily="2" charset="0"/>
                <a:ea typeface="Roboto" panose="02000000000000000000" pitchFamily="2" charset="0"/>
                <a:cs typeface="Calibri"/>
              </a:rPr>
              <a:t>Information</a:t>
            </a:r>
            <a:endParaRPr lang="en-US" sz="2400" b="1" dirty="0">
              <a:latin typeface="Roboto" panose="02000000000000000000" pitchFamily="2" charset="0"/>
              <a:ea typeface="Roboto" panose="02000000000000000000" pitchFamily="2" charset="0"/>
              <a:cs typeface="Calibri"/>
            </a:endParaRPr>
          </a:p>
        </p:txBody>
      </p:sp>
      <p:sp>
        <p:nvSpPr>
          <p:cNvPr id="14" name="Metin kutusu 4">
            <a:extLst>
              <a:ext uri="{FF2B5EF4-FFF2-40B4-BE49-F238E27FC236}">
                <a16:creationId xmlns:a16="http://schemas.microsoft.com/office/drawing/2014/main" id="{E5B3F141-9D66-BD47-9540-107D10E8F95C}"/>
              </a:ext>
            </a:extLst>
          </p:cNvPr>
          <p:cNvSpPr txBox="1"/>
          <p:nvPr/>
        </p:nvSpPr>
        <p:spPr>
          <a:xfrm>
            <a:off x="401933" y="1873052"/>
            <a:ext cx="6214621" cy="4870648"/>
          </a:xfrm>
          <a:prstGeom prst="rect">
            <a:avLst/>
          </a:prstGeom>
          <a:noFill/>
        </p:spPr>
        <p:txBody>
          <a:bodyPr wrap="square" lIns="108000" rtlCol="0">
            <a:noAutofit/>
          </a:bodyPr>
          <a:lstStyle/>
          <a:p>
            <a:pPr marL="342900" indent="-342900">
              <a:spcAft>
                <a:spcPts val="1060"/>
              </a:spcAft>
              <a:buFont typeface="Arial" panose="020B0604020202020204" pitchFamily="34" charset="0"/>
              <a:buChar char="•"/>
            </a:pPr>
            <a:r>
              <a:rPr lang="en-GB" sz="2000" dirty="0">
                <a:latin typeface="Roboto" panose="02000000000000000000" pitchFamily="2" charset="0"/>
                <a:ea typeface="Roboto" panose="02000000000000000000" pitchFamily="2" charset="0"/>
                <a:cs typeface="Calibri" panose="020F0502020204030204" pitchFamily="34" charset="0"/>
              </a:rPr>
              <a:t>A cybersecurity threat is the threat of malicious attack by an individual or organization attempting to gain access to a network, to corrupt data or steal confidential information.   No company is immune from cyber attacks and the data breaches that can result. Some cyberattacks can even destroy computer systems.</a:t>
            </a:r>
          </a:p>
          <a:p>
            <a:pPr marL="342900" indent="-342900">
              <a:spcAft>
                <a:spcPts val="1060"/>
              </a:spcAft>
              <a:buFont typeface="Arial" panose="020B0604020202020204" pitchFamily="34" charset="0"/>
              <a:buChar char="•"/>
            </a:pPr>
            <a:r>
              <a:rPr lang="en-GB" sz="2000" b="0" i="0" dirty="0">
                <a:solidFill>
                  <a:srgbClr val="202124"/>
                </a:solidFill>
                <a:effectLst/>
                <a:latin typeface="Roboto" panose="02000000000000000000" pitchFamily="2" charset="0"/>
              </a:rPr>
              <a:t>Today’s most damaging security threats do not originate from malicious outsiders or malware but from trusted insiders with access to sensitive data and systems - both malicious insiders and negligent insiders</a:t>
            </a:r>
            <a:endParaRPr lang="en-AU" sz="2000" dirty="0">
              <a:latin typeface="Roboto" panose="02000000000000000000" pitchFamily="2" charset="0"/>
              <a:ea typeface="Roboto" panose="02000000000000000000" pitchFamily="2" charset="0"/>
              <a:cs typeface="Calibri" panose="020F0502020204030204" pitchFamily="34" charset="0"/>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50410"/>
          <a:stretch/>
        </p:blipFill>
        <p:spPr>
          <a:xfrm>
            <a:off x="401933" y="127125"/>
            <a:ext cx="2196097" cy="893074"/>
          </a:xfrm>
          <a:prstGeom prst="rect">
            <a:avLst/>
          </a:prstGeom>
        </p:spPr>
      </p:pic>
    </p:spTree>
    <p:extLst>
      <p:ext uri="{BB962C8B-B14F-4D97-AF65-F5344CB8AC3E}">
        <p14:creationId xmlns:p14="http://schemas.microsoft.com/office/powerpoint/2010/main" val="150791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96986" y="993310"/>
            <a:ext cx="3307927" cy="243721"/>
          </a:xfrm>
          <a:prstGeom prst="rect">
            <a:avLst/>
          </a:prstGeom>
        </p:spPr>
        <p:txBody>
          <a:bodyPr vert="horz" wrap="square" lIns="0" tIns="17780" rIns="0" bIns="0" rtlCol="0">
            <a:spAutoFit/>
          </a:bodyPr>
          <a:lstStyle/>
          <a:p>
            <a:pPr marL="16933">
              <a:spcBef>
                <a:spcPts val="140"/>
              </a:spcBef>
            </a:pPr>
            <a:r>
              <a:rPr sz="1467" b="1" spc="-80" dirty="0">
                <a:latin typeface="Arial"/>
                <a:cs typeface="Arial"/>
              </a:rPr>
              <a:t>STOLEN </a:t>
            </a:r>
            <a:r>
              <a:rPr sz="1467" b="1" spc="-20" dirty="0">
                <a:latin typeface="Arial"/>
                <a:cs typeface="Arial"/>
              </a:rPr>
              <a:t>DATA </a:t>
            </a:r>
            <a:r>
              <a:rPr sz="1467" b="1" spc="-107" dirty="0">
                <a:latin typeface="Arial"/>
                <a:cs typeface="Arial"/>
              </a:rPr>
              <a:t>RECORDS</a:t>
            </a:r>
            <a:r>
              <a:rPr sz="1467" b="1" spc="-33" dirty="0">
                <a:latin typeface="Arial"/>
                <a:cs typeface="Arial"/>
              </a:rPr>
              <a:t> </a:t>
            </a:r>
            <a:r>
              <a:rPr sz="1467" b="1" spc="-87" dirty="0">
                <a:latin typeface="Arial"/>
                <a:cs typeface="Arial"/>
              </a:rPr>
              <a:t>FREQUENCY</a:t>
            </a:r>
            <a:endParaRPr sz="1467">
              <a:latin typeface="Arial"/>
              <a:cs typeface="Arial"/>
            </a:endParaRPr>
          </a:p>
        </p:txBody>
      </p:sp>
      <p:grpSp>
        <p:nvGrpSpPr>
          <p:cNvPr id="3" name="object 3"/>
          <p:cNvGrpSpPr/>
          <p:nvPr/>
        </p:nvGrpSpPr>
        <p:grpSpPr>
          <a:xfrm>
            <a:off x="1196510" y="3990510"/>
            <a:ext cx="2038773" cy="2225885"/>
            <a:chOff x="897382" y="2992882"/>
            <a:chExt cx="1529080" cy="1669414"/>
          </a:xfrm>
        </p:grpSpPr>
        <p:sp>
          <p:nvSpPr>
            <p:cNvPr id="4" name="object 4"/>
            <p:cNvSpPr/>
            <p:nvPr/>
          </p:nvSpPr>
          <p:spPr>
            <a:xfrm>
              <a:off x="903732" y="2999232"/>
              <a:ext cx="1516380" cy="1656714"/>
            </a:xfrm>
            <a:custGeom>
              <a:avLst/>
              <a:gdLst/>
              <a:ahLst/>
              <a:cxnLst/>
              <a:rect l="l" t="t" r="r" b="b"/>
              <a:pathLst>
                <a:path w="1516380" h="1656714">
                  <a:moveTo>
                    <a:pt x="1364742" y="0"/>
                  </a:moveTo>
                  <a:lnTo>
                    <a:pt x="151637" y="0"/>
                  </a:lnTo>
                  <a:lnTo>
                    <a:pt x="103710" y="7735"/>
                  </a:lnTo>
                  <a:lnTo>
                    <a:pt x="62084" y="29272"/>
                  </a:lnTo>
                  <a:lnTo>
                    <a:pt x="29258" y="62106"/>
                  </a:lnTo>
                  <a:lnTo>
                    <a:pt x="7730" y="103729"/>
                  </a:lnTo>
                  <a:lnTo>
                    <a:pt x="0" y="151637"/>
                  </a:lnTo>
                  <a:lnTo>
                    <a:pt x="0" y="1504950"/>
                  </a:lnTo>
                  <a:lnTo>
                    <a:pt x="7730" y="1552877"/>
                  </a:lnTo>
                  <a:lnTo>
                    <a:pt x="29258" y="1594503"/>
                  </a:lnTo>
                  <a:lnTo>
                    <a:pt x="62084" y="1627329"/>
                  </a:lnTo>
                  <a:lnTo>
                    <a:pt x="103710" y="1648857"/>
                  </a:lnTo>
                  <a:lnTo>
                    <a:pt x="151637" y="1656588"/>
                  </a:lnTo>
                  <a:lnTo>
                    <a:pt x="1364742" y="1656588"/>
                  </a:lnTo>
                  <a:lnTo>
                    <a:pt x="1412650" y="1648857"/>
                  </a:lnTo>
                  <a:lnTo>
                    <a:pt x="1454273" y="1627329"/>
                  </a:lnTo>
                  <a:lnTo>
                    <a:pt x="1487107" y="1594503"/>
                  </a:lnTo>
                  <a:lnTo>
                    <a:pt x="1508644" y="1552877"/>
                  </a:lnTo>
                  <a:lnTo>
                    <a:pt x="1516380" y="1504950"/>
                  </a:lnTo>
                  <a:lnTo>
                    <a:pt x="1516380" y="151637"/>
                  </a:lnTo>
                  <a:lnTo>
                    <a:pt x="1508644" y="103729"/>
                  </a:lnTo>
                  <a:lnTo>
                    <a:pt x="1487107" y="62106"/>
                  </a:lnTo>
                  <a:lnTo>
                    <a:pt x="1454273" y="29272"/>
                  </a:lnTo>
                  <a:lnTo>
                    <a:pt x="1412650" y="7735"/>
                  </a:lnTo>
                  <a:lnTo>
                    <a:pt x="1364742" y="0"/>
                  </a:lnTo>
                  <a:close/>
                </a:path>
              </a:pathLst>
            </a:custGeom>
            <a:solidFill>
              <a:srgbClr val="44536A"/>
            </a:solidFill>
          </p:spPr>
          <p:txBody>
            <a:bodyPr wrap="square" lIns="0" tIns="0" rIns="0" bIns="0" rtlCol="0"/>
            <a:lstStyle/>
            <a:p>
              <a:endParaRPr sz="2400"/>
            </a:p>
          </p:txBody>
        </p:sp>
        <p:sp>
          <p:nvSpPr>
            <p:cNvPr id="5" name="object 5"/>
            <p:cNvSpPr/>
            <p:nvPr/>
          </p:nvSpPr>
          <p:spPr>
            <a:xfrm>
              <a:off x="903732" y="2999232"/>
              <a:ext cx="1516380" cy="1656714"/>
            </a:xfrm>
            <a:custGeom>
              <a:avLst/>
              <a:gdLst/>
              <a:ahLst/>
              <a:cxnLst/>
              <a:rect l="l" t="t" r="r" b="b"/>
              <a:pathLst>
                <a:path w="1516380" h="1656714">
                  <a:moveTo>
                    <a:pt x="0" y="151637"/>
                  </a:moveTo>
                  <a:lnTo>
                    <a:pt x="7730" y="103729"/>
                  </a:lnTo>
                  <a:lnTo>
                    <a:pt x="29258" y="62106"/>
                  </a:lnTo>
                  <a:lnTo>
                    <a:pt x="62084" y="29272"/>
                  </a:lnTo>
                  <a:lnTo>
                    <a:pt x="103710" y="7735"/>
                  </a:lnTo>
                  <a:lnTo>
                    <a:pt x="151637" y="0"/>
                  </a:lnTo>
                  <a:lnTo>
                    <a:pt x="1364742" y="0"/>
                  </a:lnTo>
                  <a:lnTo>
                    <a:pt x="1412650" y="7735"/>
                  </a:lnTo>
                  <a:lnTo>
                    <a:pt x="1454273" y="29272"/>
                  </a:lnTo>
                  <a:lnTo>
                    <a:pt x="1487107" y="62106"/>
                  </a:lnTo>
                  <a:lnTo>
                    <a:pt x="1508644" y="103729"/>
                  </a:lnTo>
                  <a:lnTo>
                    <a:pt x="1516380" y="151637"/>
                  </a:lnTo>
                  <a:lnTo>
                    <a:pt x="1516380" y="1504950"/>
                  </a:lnTo>
                  <a:lnTo>
                    <a:pt x="1508644" y="1552877"/>
                  </a:lnTo>
                  <a:lnTo>
                    <a:pt x="1487107" y="1594503"/>
                  </a:lnTo>
                  <a:lnTo>
                    <a:pt x="1454273" y="1627329"/>
                  </a:lnTo>
                  <a:lnTo>
                    <a:pt x="1412650" y="1648857"/>
                  </a:lnTo>
                  <a:lnTo>
                    <a:pt x="1364742" y="1656588"/>
                  </a:lnTo>
                  <a:lnTo>
                    <a:pt x="151637" y="1656588"/>
                  </a:lnTo>
                  <a:lnTo>
                    <a:pt x="103710" y="1648857"/>
                  </a:lnTo>
                  <a:lnTo>
                    <a:pt x="62084" y="1627329"/>
                  </a:lnTo>
                  <a:lnTo>
                    <a:pt x="29258" y="1594503"/>
                  </a:lnTo>
                  <a:lnTo>
                    <a:pt x="7730" y="1552877"/>
                  </a:lnTo>
                  <a:lnTo>
                    <a:pt x="0" y="1504950"/>
                  </a:lnTo>
                  <a:lnTo>
                    <a:pt x="0" y="151637"/>
                  </a:lnTo>
                  <a:close/>
                </a:path>
              </a:pathLst>
            </a:custGeom>
            <a:ln w="12192">
              <a:solidFill>
                <a:srgbClr val="E7E6E6"/>
              </a:solidFill>
            </a:ln>
          </p:spPr>
          <p:txBody>
            <a:bodyPr wrap="square" lIns="0" tIns="0" rIns="0" bIns="0" rtlCol="0"/>
            <a:lstStyle/>
            <a:p>
              <a:endParaRPr sz="2400"/>
            </a:p>
          </p:txBody>
        </p:sp>
      </p:grpSp>
      <p:sp>
        <p:nvSpPr>
          <p:cNvPr id="6" name="object 6"/>
          <p:cNvSpPr txBox="1"/>
          <p:nvPr/>
        </p:nvSpPr>
        <p:spPr>
          <a:xfrm>
            <a:off x="1364014" y="4454652"/>
            <a:ext cx="1704340" cy="1216658"/>
          </a:xfrm>
          <a:prstGeom prst="rect">
            <a:avLst/>
          </a:prstGeom>
        </p:spPr>
        <p:txBody>
          <a:bodyPr vert="horz" wrap="square" lIns="0" tIns="16933" rIns="0" bIns="0" rtlCol="0">
            <a:spAutoFit/>
          </a:bodyPr>
          <a:lstStyle/>
          <a:p>
            <a:pPr marL="175256">
              <a:spcBef>
                <a:spcPts val="133"/>
              </a:spcBef>
            </a:pPr>
            <a:r>
              <a:rPr sz="2667" dirty="0">
                <a:solidFill>
                  <a:srgbClr val="F5BE27"/>
                </a:solidFill>
                <a:latin typeface="Carlito"/>
                <a:cs typeface="Carlito"/>
              </a:rPr>
              <a:t>2.6</a:t>
            </a:r>
            <a:r>
              <a:rPr sz="2667" spc="-40" dirty="0">
                <a:solidFill>
                  <a:srgbClr val="F5BE27"/>
                </a:solidFill>
                <a:latin typeface="Carlito"/>
                <a:cs typeface="Carlito"/>
              </a:rPr>
              <a:t> </a:t>
            </a:r>
            <a:r>
              <a:rPr sz="2667" spc="-7" dirty="0">
                <a:solidFill>
                  <a:srgbClr val="F5BE27"/>
                </a:solidFill>
                <a:latin typeface="Carlito"/>
                <a:cs typeface="Carlito"/>
              </a:rPr>
              <a:t>billion</a:t>
            </a:r>
            <a:endParaRPr sz="2667">
              <a:latin typeface="Carlito"/>
              <a:cs typeface="Carlito"/>
            </a:endParaRPr>
          </a:p>
          <a:p>
            <a:pPr marL="16933" marR="6773" indent="513914">
              <a:lnSpc>
                <a:spcPct val="100699"/>
              </a:lnSpc>
              <a:spcBef>
                <a:spcPts val="1667"/>
              </a:spcBef>
            </a:pPr>
            <a:r>
              <a:rPr sz="1867" spc="-20" dirty="0">
                <a:solidFill>
                  <a:srgbClr val="FFFFFF"/>
                </a:solidFill>
                <a:latin typeface="Carlito"/>
                <a:cs typeface="Carlito"/>
              </a:rPr>
              <a:t>records  </a:t>
            </a:r>
            <a:r>
              <a:rPr sz="1867" spc="-7" dirty="0">
                <a:solidFill>
                  <a:srgbClr val="FFFFFF"/>
                </a:solidFill>
                <a:latin typeface="Carlito"/>
                <a:cs typeface="Carlito"/>
              </a:rPr>
              <a:t>breached </a:t>
            </a:r>
            <a:r>
              <a:rPr sz="1867" dirty="0">
                <a:solidFill>
                  <a:srgbClr val="FFFFFF"/>
                </a:solidFill>
                <a:latin typeface="Carlito"/>
                <a:cs typeface="Carlito"/>
              </a:rPr>
              <a:t>in</a:t>
            </a:r>
            <a:r>
              <a:rPr sz="1867" spc="-100" dirty="0">
                <a:solidFill>
                  <a:srgbClr val="FFFFFF"/>
                </a:solidFill>
                <a:latin typeface="Carlito"/>
                <a:cs typeface="Carlito"/>
              </a:rPr>
              <a:t> </a:t>
            </a:r>
            <a:r>
              <a:rPr sz="1867" spc="-7" dirty="0">
                <a:solidFill>
                  <a:srgbClr val="FFFFFF"/>
                </a:solidFill>
                <a:latin typeface="Carlito"/>
                <a:cs typeface="Carlito"/>
              </a:rPr>
              <a:t>2017</a:t>
            </a:r>
            <a:endParaRPr sz="1867">
              <a:latin typeface="Carlito"/>
              <a:cs typeface="Carlito"/>
            </a:endParaRPr>
          </a:p>
        </p:txBody>
      </p:sp>
      <p:grpSp>
        <p:nvGrpSpPr>
          <p:cNvPr id="7" name="object 7"/>
          <p:cNvGrpSpPr/>
          <p:nvPr/>
        </p:nvGrpSpPr>
        <p:grpSpPr>
          <a:xfrm>
            <a:off x="4025052" y="3990510"/>
            <a:ext cx="2038773" cy="2225885"/>
            <a:chOff x="3018789" y="2992882"/>
            <a:chExt cx="1529080" cy="1669414"/>
          </a:xfrm>
        </p:grpSpPr>
        <p:sp>
          <p:nvSpPr>
            <p:cNvPr id="8" name="object 8"/>
            <p:cNvSpPr/>
            <p:nvPr/>
          </p:nvSpPr>
          <p:spPr>
            <a:xfrm>
              <a:off x="3025139" y="2999232"/>
              <a:ext cx="1516380" cy="1656714"/>
            </a:xfrm>
            <a:custGeom>
              <a:avLst/>
              <a:gdLst/>
              <a:ahLst/>
              <a:cxnLst/>
              <a:rect l="l" t="t" r="r" b="b"/>
              <a:pathLst>
                <a:path w="1516379" h="1656714">
                  <a:moveTo>
                    <a:pt x="1364742" y="0"/>
                  </a:moveTo>
                  <a:lnTo>
                    <a:pt x="151637" y="0"/>
                  </a:lnTo>
                  <a:lnTo>
                    <a:pt x="103729" y="7735"/>
                  </a:lnTo>
                  <a:lnTo>
                    <a:pt x="62106" y="29272"/>
                  </a:lnTo>
                  <a:lnTo>
                    <a:pt x="29272" y="62106"/>
                  </a:lnTo>
                  <a:lnTo>
                    <a:pt x="7735" y="103729"/>
                  </a:lnTo>
                  <a:lnTo>
                    <a:pt x="0" y="151637"/>
                  </a:lnTo>
                  <a:lnTo>
                    <a:pt x="0" y="1504950"/>
                  </a:lnTo>
                  <a:lnTo>
                    <a:pt x="7735" y="1552877"/>
                  </a:lnTo>
                  <a:lnTo>
                    <a:pt x="29272" y="1594503"/>
                  </a:lnTo>
                  <a:lnTo>
                    <a:pt x="62106" y="1627329"/>
                  </a:lnTo>
                  <a:lnTo>
                    <a:pt x="103729" y="1648857"/>
                  </a:lnTo>
                  <a:lnTo>
                    <a:pt x="151637" y="1656588"/>
                  </a:lnTo>
                  <a:lnTo>
                    <a:pt x="1364742" y="1656588"/>
                  </a:lnTo>
                  <a:lnTo>
                    <a:pt x="1412650" y="1648857"/>
                  </a:lnTo>
                  <a:lnTo>
                    <a:pt x="1454273" y="1627329"/>
                  </a:lnTo>
                  <a:lnTo>
                    <a:pt x="1487107" y="1594503"/>
                  </a:lnTo>
                  <a:lnTo>
                    <a:pt x="1508644" y="1552877"/>
                  </a:lnTo>
                  <a:lnTo>
                    <a:pt x="1516380" y="1504950"/>
                  </a:lnTo>
                  <a:lnTo>
                    <a:pt x="1516380" y="151637"/>
                  </a:lnTo>
                  <a:lnTo>
                    <a:pt x="1508644" y="103729"/>
                  </a:lnTo>
                  <a:lnTo>
                    <a:pt x="1487107" y="62106"/>
                  </a:lnTo>
                  <a:lnTo>
                    <a:pt x="1454273" y="29272"/>
                  </a:lnTo>
                  <a:lnTo>
                    <a:pt x="1412650" y="7735"/>
                  </a:lnTo>
                  <a:lnTo>
                    <a:pt x="1364742" y="0"/>
                  </a:lnTo>
                  <a:close/>
                </a:path>
              </a:pathLst>
            </a:custGeom>
            <a:solidFill>
              <a:srgbClr val="44536A"/>
            </a:solidFill>
          </p:spPr>
          <p:txBody>
            <a:bodyPr wrap="square" lIns="0" tIns="0" rIns="0" bIns="0" rtlCol="0"/>
            <a:lstStyle/>
            <a:p>
              <a:endParaRPr sz="2400"/>
            </a:p>
          </p:txBody>
        </p:sp>
        <p:sp>
          <p:nvSpPr>
            <p:cNvPr id="9" name="object 9"/>
            <p:cNvSpPr/>
            <p:nvPr/>
          </p:nvSpPr>
          <p:spPr>
            <a:xfrm>
              <a:off x="3025139" y="2999232"/>
              <a:ext cx="1516380" cy="1656714"/>
            </a:xfrm>
            <a:custGeom>
              <a:avLst/>
              <a:gdLst/>
              <a:ahLst/>
              <a:cxnLst/>
              <a:rect l="l" t="t" r="r" b="b"/>
              <a:pathLst>
                <a:path w="1516379" h="1656714">
                  <a:moveTo>
                    <a:pt x="0" y="151637"/>
                  </a:moveTo>
                  <a:lnTo>
                    <a:pt x="7735" y="103729"/>
                  </a:lnTo>
                  <a:lnTo>
                    <a:pt x="29272" y="62106"/>
                  </a:lnTo>
                  <a:lnTo>
                    <a:pt x="62106" y="29272"/>
                  </a:lnTo>
                  <a:lnTo>
                    <a:pt x="103729" y="7735"/>
                  </a:lnTo>
                  <a:lnTo>
                    <a:pt x="151637" y="0"/>
                  </a:lnTo>
                  <a:lnTo>
                    <a:pt x="1364742" y="0"/>
                  </a:lnTo>
                  <a:lnTo>
                    <a:pt x="1412650" y="7735"/>
                  </a:lnTo>
                  <a:lnTo>
                    <a:pt x="1454273" y="29272"/>
                  </a:lnTo>
                  <a:lnTo>
                    <a:pt x="1487107" y="62106"/>
                  </a:lnTo>
                  <a:lnTo>
                    <a:pt x="1508644" y="103729"/>
                  </a:lnTo>
                  <a:lnTo>
                    <a:pt x="1516380" y="151637"/>
                  </a:lnTo>
                  <a:lnTo>
                    <a:pt x="1516380" y="1504950"/>
                  </a:lnTo>
                  <a:lnTo>
                    <a:pt x="1508644" y="1552877"/>
                  </a:lnTo>
                  <a:lnTo>
                    <a:pt x="1487107" y="1594503"/>
                  </a:lnTo>
                  <a:lnTo>
                    <a:pt x="1454273" y="1627329"/>
                  </a:lnTo>
                  <a:lnTo>
                    <a:pt x="1412650" y="1648857"/>
                  </a:lnTo>
                  <a:lnTo>
                    <a:pt x="1364742" y="1656588"/>
                  </a:lnTo>
                  <a:lnTo>
                    <a:pt x="151637" y="1656588"/>
                  </a:lnTo>
                  <a:lnTo>
                    <a:pt x="103729" y="1648857"/>
                  </a:lnTo>
                  <a:lnTo>
                    <a:pt x="62106" y="1627329"/>
                  </a:lnTo>
                  <a:lnTo>
                    <a:pt x="29272" y="1594503"/>
                  </a:lnTo>
                  <a:lnTo>
                    <a:pt x="7735" y="1552877"/>
                  </a:lnTo>
                  <a:lnTo>
                    <a:pt x="0" y="1504950"/>
                  </a:lnTo>
                  <a:lnTo>
                    <a:pt x="0" y="151637"/>
                  </a:lnTo>
                  <a:close/>
                </a:path>
              </a:pathLst>
            </a:custGeom>
            <a:ln w="12192">
              <a:solidFill>
                <a:srgbClr val="E7E6E6"/>
              </a:solidFill>
            </a:ln>
          </p:spPr>
          <p:txBody>
            <a:bodyPr wrap="square" lIns="0" tIns="0" rIns="0" bIns="0" rtlCol="0"/>
            <a:lstStyle/>
            <a:p>
              <a:endParaRPr sz="2400"/>
            </a:p>
          </p:txBody>
        </p:sp>
      </p:grpSp>
      <p:sp>
        <p:nvSpPr>
          <p:cNvPr id="10" name="object 10"/>
          <p:cNvSpPr txBox="1"/>
          <p:nvPr/>
        </p:nvSpPr>
        <p:spPr>
          <a:xfrm>
            <a:off x="4199127" y="4328799"/>
            <a:ext cx="1689100" cy="1303841"/>
          </a:xfrm>
          <a:prstGeom prst="rect">
            <a:avLst/>
          </a:prstGeom>
        </p:spPr>
        <p:txBody>
          <a:bodyPr vert="horz" wrap="square" lIns="0" tIns="198967" rIns="0" bIns="0" rtlCol="0">
            <a:spAutoFit/>
          </a:bodyPr>
          <a:lstStyle/>
          <a:p>
            <a:pPr marL="1693" algn="ctr">
              <a:spcBef>
                <a:spcPts val="1567"/>
              </a:spcBef>
            </a:pPr>
            <a:r>
              <a:rPr sz="2667" dirty="0">
                <a:solidFill>
                  <a:srgbClr val="F5BE27"/>
                </a:solidFill>
                <a:latin typeface="Carlito"/>
                <a:cs typeface="Carlito"/>
              </a:rPr>
              <a:t>81%</a:t>
            </a:r>
            <a:r>
              <a:rPr sz="2667" spc="-33" dirty="0">
                <a:solidFill>
                  <a:srgbClr val="F5BE27"/>
                </a:solidFill>
                <a:latin typeface="Carlito"/>
                <a:cs typeface="Carlito"/>
              </a:rPr>
              <a:t> </a:t>
            </a:r>
            <a:r>
              <a:rPr sz="1867" dirty="0">
                <a:solidFill>
                  <a:srgbClr val="F5BE27"/>
                </a:solidFill>
                <a:latin typeface="Carlito"/>
                <a:cs typeface="Carlito"/>
              </a:rPr>
              <a:t>of</a:t>
            </a:r>
            <a:endParaRPr sz="1867" dirty="0">
              <a:latin typeface="Carlito"/>
              <a:cs typeface="Carlito"/>
            </a:endParaRPr>
          </a:p>
          <a:p>
            <a:pPr marL="16086" marR="6773" indent="1693" algn="ctr">
              <a:lnSpc>
                <a:spcPts val="2053"/>
              </a:lnSpc>
              <a:spcBef>
                <a:spcPts val="1233"/>
              </a:spcBef>
            </a:pPr>
            <a:r>
              <a:rPr sz="1867" spc="-7" dirty="0">
                <a:solidFill>
                  <a:srgbClr val="FFFFFF"/>
                </a:solidFill>
                <a:latin typeface="Carlito"/>
                <a:cs typeface="Carlito"/>
              </a:rPr>
              <a:t>breaches due </a:t>
            </a:r>
            <a:r>
              <a:rPr sz="1867" spc="-13" dirty="0">
                <a:solidFill>
                  <a:srgbClr val="FFFFFF"/>
                </a:solidFill>
                <a:latin typeface="Carlito"/>
                <a:cs typeface="Carlito"/>
              </a:rPr>
              <a:t>to  </a:t>
            </a:r>
            <a:r>
              <a:rPr sz="1867" spc="-7" dirty="0">
                <a:solidFill>
                  <a:srgbClr val="FFFFFF"/>
                </a:solidFill>
                <a:latin typeface="Carlito"/>
                <a:cs typeface="Carlito"/>
              </a:rPr>
              <a:t>stolen</a:t>
            </a:r>
            <a:r>
              <a:rPr sz="1867" spc="-93" dirty="0">
                <a:solidFill>
                  <a:srgbClr val="FFFFFF"/>
                </a:solidFill>
                <a:latin typeface="Carlito"/>
                <a:cs typeface="Carlito"/>
              </a:rPr>
              <a:t> </a:t>
            </a:r>
            <a:r>
              <a:rPr sz="1867" spc="-13" dirty="0">
                <a:solidFill>
                  <a:srgbClr val="FFFFFF"/>
                </a:solidFill>
                <a:latin typeface="Carlito"/>
                <a:cs typeface="Carlito"/>
              </a:rPr>
              <a:t>passwords</a:t>
            </a:r>
            <a:endParaRPr sz="1867" dirty="0">
              <a:latin typeface="Carlito"/>
              <a:cs typeface="Carlito"/>
            </a:endParaRPr>
          </a:p>
        </p:txBody>
      </p:sp>
      <p:grpSp>
        <p:nvGrpSpPr>
          <p:cNvPr id="11" name="object 11"/>
          <p:cNvGrpSpPr/>
          <p:nvPr/>
        </p:nvGrpSpPr>
        <p:grpSpPr>
          <a:xfrm>
            <a:off x="6853596" y="3990510"/>
            <a:ext cx="2038773" cy="2225885"/>
            <a:chOff x="5140197" y="2992882"/>
            <a:chExt cx="1529080" cy="1669414"/>
          </a:xfrm>
        </p:grpSpPr>
        <p:sp>
          <p:nvSpPr>
            <p:cNvPr id="12" name="object 12"/>
            <p:cNvSpPr/>
            <p:nvPr/>
          </p:nvSpPr>
          <p:spPr>
            <a:xfrm>
              <a:off x="5146547" y="2999232"/>
              <a:ext cx="1516380" cy="1656714"/>
            </a:xfrm>
            <a:custGeom>
              <a:avLst/>
              <a:gdLst/>
              <a:ahLst/>
              <a:cxnLst/>
              <a:rect l="l" t="t" r="r" b="b"/>
              <a:pathLst>
                <a:path w="1516379" h="1656714">
                  <a:moveTo>
                    <a:pt x="1364742" y="0"/>
                  </a:moveTo>
                  <a:lnTo>
                    <a:pt x="151637" y="0"/>
                  </a:lnTo>
                  <a:lnTo>
                    <a:pt x="103729" y="7735"/>
                  </a:lnTo>
                  <a:lnTo>
                    <a:pt x="62106" y="29272"/>
                  </a:lnTo>
                  <a:lnTo>
                    <a:pt x="29272" y="62106"/>
                  </a:lnTo>
                  <a:lnTo>
                    <a:pt x="7735" y="103729"/>
                  </a:lnTo>
                  <a:lnTo>
                    <a:pt x="0" y="151637"/>
                  </a:lnTo>
                  <a:lnTo>
                    <a:pt x="0" y="1504950"/>
                  </a:lnTo>
                  <a:lnTo>
                    <a:pt x="7735" y="1552877"/>
                  </a:lnTo>
                  <a:lnTo>
                    <a:pt x="29272" y="1594503"/>
                  </a:lnTo>
                  <a:lnTo>
                    <a:pt x="62106" y="1627329"/>
                  </a:lnTo>
                  <a:lnTo>
                    <a:pt x="103729" y="1648857"/>
                  </a:lnTo>
                  <a:lnTo>
                    <a:pt x="151637" y="1656588"/>
                  </a:lnTo>
                  <a:lnTo>
                    <a:pt x="1364742" y="1656588"/>
                  </a:lnTo>
                  <a:lnTo>
                    <a:pt x="1412650" y="1648857"/>
                  </a:lnTo>
                  <a:lnTo>
                    <a:pt x="1454273" y="1627329"/>
                  </a:lnTo>
                  <a:lnTo>
                    <a:pt x="1487107" y="1594503"/>
                  </a:lnTo>
                  <a:lnTo>
                    <a:pt x="1508644" y="1552877"/>
                  </a:lnTo>
                  <a:lnTo>
                    <a:pt x="1516379" y="1504950"/>
                  </a:lnTo>
                  <a:lnTo>
                    <a:pt x="1516379" y="151637"/>
                  </a:lnTo>
                  <a:lnTo>
                    <a:pt x="1508644" y="103729"/>
                  </a:lnTo>
                  <a:lnTo>
                    <a:pt x="1487107" y="62106"/>
                  </a:lnTo>
                  <a:lnTo>
                    <a:pt x="1454273" y="29272"/>
                  </a:lnTo>
                  <a:lnTo>
                    <a:pt x="1412650" y="7735"/>
                  </a:lnTo>
                  <a:lnTo>
                    <a:pt x="1364742" y="0"/>
                  </a:lnTo>
                  <a:close/>
                </a:path>
              </a:pathLst>
            </a:custGeom>
            <a:solidFill>
              <a:srgbClr val="44536A"/>
            </a:solidFill>
          </p:spPr>
          <p:txBody>
            <a:bodyPr wrap="square" lIns="0" tIns="0" rIns="0" bIns="0" rtlCol="0"/>
            <a:lstStyle/>
            <a:p>
              <a:endParaRPr sz="2400"/>
            </a:p>
          </p:txBody>
        </p:sp>
        <p:sp>
          <p:nvSpPr>
            <p:cNvPr id="13" name="object 13"/>
            <p:cNvSpPr/>
            <p:nvPr/>
          </p:nvSpPr>
          <p:spPr>
            <a:xfrm>
              <a:off x="5146547" y="2999232"/>
              <a:ext cx="1516380" cy="1656714"/>
            </a:xfrm>
            <a:custGeom>
              <a:avLst/>
              <a:gdLst/>
              <a:ahLst/>
              <a:cxnLst/>
              <a:rect l="l" t="t" r="r" b="b"/>
              <a:pathLst>
                <a:path w="1516379" h="1656714">
                  <a:moveTo>
                    <a:pt x="0" y="151637"/>
                  </a:moveTo>
                  <a:lnTo>
                    <a:pt x="7735" y="103729"/>
                  </a:lnTo>
                  <a:lnTo>
                    <a:pt x="29272" y="62106"/>
                  </a:lnTo>
                  <a:lnTo>
                    <a:pt x="62106" y="29272"/>
                  </a:lnTo>
                  <a:lnTo>
                    <a:pt x="103729" y="7735"/>
                  </a:lnTo>
                  <a:lnTo>
                    <a:pt x="151637" y="0"/>
                  </a:lnTo>
                  <a:lnTo>
                    <a:pt x="1364742" y="0"/>
                  </a:lnTo>
                  <a:lnTo>
                    <a:pt x="1412650" y="7735"/>
                  </a:lnTo>
                  <a:lnTo>
                    <a:pt x="1454273" y="29272"/>
                  </a:lnTo>
                  <a:lnTo>
                    <a:pt x="1487107" y="62106"/>
                  </a:lnTo>
                  <a:lnTo>
                    <a:pt x="1508644" y="103729"/>
                  </a:lnTo>
                  <a:lnTo>
                    <a:pt x="1516379" y="151637"/>
                  </a:lnTo>
                  <a:lnTo>
                    <a:pt x="1516379" y="1504950"/>
                  </a:lnTo>
                  <a:lnTo>
                    <a:pt x="1508644" y="1552877"/>
                  </a:lnTo>
                  <a:lnTo>
                    <a:pt x="1487107" y="1594503"/>
                  </a:lnTo>
                  <a:lnTo>
                    <a:pt x="1454273" y="1627329"/>
                  </a:lnTo>
                  <a:lnTo>
                    <a:pt x="1412650" y="1648857"/>
                  </a:lnTo>
                  <a:lnTo>
                    <a:pt x="1364742" y="1656588"/>
                  </a:lnTo>
                  <a:lnTo>
                    <a:pt x="151637" y="1656588"/>
                  </a:lnTo>
                  <a:lnTo>
                    <a:pt x="103729" y="1648857"/>
                  </a:lnTo>
                  <a:lnTo>
                    <a:pt x="62106" y="1627329"/>
                  </a:lnTo>
                  <a:lnTo>
                    <a:pt x="29272" y="1594503"/>
                  </a:lnTo>
                  <a:lnTo>
                    <a:pt x="7735" y="1552877"/>
                  </a:lnTo>
                  <a:lnTo>
                    <a:pt x="0" y="1504950"/>
                  </a:lnTo>
                  <a:lnTo>
                    <a:pt x="0" y="151637"/>
                  </a:lnTo>
                  <a:close/>
                </a:path>
              </a:pathLst>
            </a:custGeom>
            <a:ln w="12192">
              <a:solidFill>
                <a:srgbClr val="E7E6E6"/>
              </a:solidFill>
            </a:ln>
          </p:spPr>
          <p:txBody>
            <a:bodyPr wrap="square" lIns="0" tIns="0" rIns="0" bIns="0" rtlCol="0"/>
            <a:lstStyle/>
            <a:p>
              <a:endParaRPr sz="2400"/>
            </a:p>
          </p:txBody>
        </p:sp>
      </p:grpSp>
      <p:sp>
        <p:nvSpPr>
          <p:cNvPr id="14" name="object 14"/>
          <p:cNvSpPr txBox="1"/>
          <p:nvPr/>
        </p:nvSpPr>
        <p:spPr>
          <a:xfrm>
            <a:off x="7040203" y="4068365"/>
            <a:ext cx="1668780" cy="1822701"/>
          </a:xfrm>
          <a:prstGeom prst="rect">
            <a:avLst/>
          </a:prstGeom>
        </p:spPr>
        <p:txBody>
          <a:bodyPr vert="horz" wrap="square" lIns="0" tIns="198967" rIns="0" bIns="0" rtlCol="0">
            <a:spAutoFit/>
          </a:bodyPr>
          <a:lstStyle/>
          <a:p>
            <a:pPr marL="403003">
              <a:spcBef>
                <a:spcPts val="1567"/>
              </a:spcBef>
            </a:pPr>
            <a:r>
              <a:rPr sz="2667" dirty="0">
                <a:solidFill>
                  <a:srgbClr val="F5BE27"/>
                </a:solidFill>
                <a:latin typeface="Carlito"/>
                <a:cs typeface="Carlito"/>
              </a:rPr>
              <a:t>43%</a:t>
            </a:r>
            <a:r>
              <a:rPr sz="2667" spc="-40" dirty="0">
                <a:solidFill>
                  <a:srgbClr val="F5BE27"/>
                </a:solidFill>
                <a:latin typeface="Carlito"/>
                <a:cs typeface="Carlito"/>
              </a:rPr>
              <a:t> </a:t>
            </a:r>
            <a:r>
              <a:rPr sz="1867" dirty="0">
                <a:solidFill>
                  <a:srgbClr val="F5BE27"/>
                </a:solidFill>
                <a:latin typeface="Carlito"/>
                <a:cs typeface="Carlito"/>
              </a:rPr>
              <a:t>of</a:t>
            </a:r>
            <a:endParaRPr sz="1867" dirty="0">
              <a:latin typeface="Carlito"/>
              <a:cs typeface="Carlito"/>
            </a:endParaRPr>
          </a:p>
          <a:p>
            <a:pPr marL="16933" marR="6773" indent="-2540" algn="ctr">
              <a:lnSpc>
                <a:spcPct val="91700"/>
              </a:lnSpc>
              <a:spcBef>
                <a:spcPts val="1192"/>
              </a:spcBef>
            </a:pPr>
            <a:r>
              <a:rPr sz="1867" spc="-7" dirty="0">
                <a:solidFill>
                  <a:srgbClr val="FFFFFF"/>
                </a:solidFill>
                <a:latin typeface="Carlito"/>
                <a:cs typeface="Carlito"/>
              </a:rPr>
              <a:t>the successful  breaches </a:t>
            </a:r>
            <a:r>
              <a:rPr sz="1867" spc="-13" dirty="0">
                <a:solidFill>
                  <a:srgbClr val="FFFFFF"/>
                </a:solidFill>
                <a:latin typeface="Carlito"/>
                <a:cs typeface="Carlito"/>
              </a:rPr>
              <a:t>were  linked to</a:t>
            </a:r>
            <a:r>
              <a:rPr sz="1867" spc="-87" dirty="0">
                <a:solidFill>
                  <a:srgbClr val="FFFFFF"/>
                </a:solidFill>
                <a:latin typeface="Carlito"/>
                <a:cs typeface="Carlito"/>
              </a:rPr>
              <a:t> </a:t>
            </a:r>
            <a:r>
              <a:rPr sz="1867" spc="-7" dirty="0">
                <a:solidFill>
                  <a:srgbClr val="FFFFFF"/>
                </a:solidFill>
                <a:latin typeface="Carlito"/>
                <a:cs typeface="Carlito"/>
              </a:rPr>
              <a:t>internal  </a:t>
            </a:r>
            <a:r>
              <a:rPr sz="1867" spc="-13" dirty="0">
                <a:solidFill>
                  <a:srgbClr val="FFFFFF"/>
                </a:solidFill>
                <a:latin typeface="Carlito"/>
                <a:cs typeface="Carlito"/>
              </a:rPr>
              <a:t>actors</a:t>
            </a:r>
            <a:endParaRPr sz="1867" dirty="0">
              <a:latin typeface="Carlito"/>
              <a:cs typeface="Carlito"/>
            </a:endParaRPr>
          </a:p>
        </p:txBody>
      </p:sp>
      <p:grpSp>
        <p:nvGrpSpPr>
          <p:cNvPr id="15" name="object 15"/>
          <p:cNvGrpSpPr/>
          <p:nvPr/>
        </p:nvGrpSpPr>
        <p:grpSpPr>
          <a:xfrm>
            <a:off x="9682142" y="3990510"/>
            <a:ext cx="2038773" cy="2225885"/>
            <a:chOff x="7261606" y="2992882"/>
            <a:chExt cx="1529080" cy="1669414"/>
          </a:xfrm>
        </p:grpSpPr>
        <p:sp>
          <p:nvSpPr>
            <p:cNvPr id="16" name="object 16"/>
            <p:cNvSpPr/>
            <p:nvPr/>
          </p:nvSpPr>
          <p:spPr>
            <a:xfrm>
              <a:off x="7267956" y="2999232"/>
              <a:ext cx="1516380" cy="1656714"/>
            </a:xfrm>
            <a:custGeom>
              <a:avLst/>
              <a:gdLst/>
              <a:ahLst/>
              <a:cxnLst/>
              <a:rect l="l" t="t" r="r" b="b"/>
              <a:pathLst>
                <a:path w="1516379" h="1656714">
                  <a:moveTo>
                    <a:pt x="1364742" y="0"/>
                  </a:moveTo>
                  <a:lnTo>
                    <a:pt x="151638" y="0"/>
                  </a:lnTo>
                  <a:lnTo>
                    <a:pt x="103729" y="7735"/>
                  </a:lnTo>
                  <a:lnTo>
                    <a:pt x="62106" y="29272"/>
                  </a:lnTo>
                  <a:lnTo>
                    <a:pt x="29272" y="62106"/>
                  </a:lnTo>
                  <a:lnTo>
                    <a:pt x="7735" y="103729"/>
                  </a:lnTo>
                  <a:lnTo>
                    <a:pt x="0" y="151637"/>
                  </a:lnTo>
                  <a:lnTo>
                    <a:pt x="0" y="1504950"/>
                  </a:lnTo>
                  <a:lnTo>
                    <a:pt x="7735" y="1552877"/>
                  </a:lnTo>
                  <a:lnTo>
                    <a:pt x="29272" y="1594503"/>
                  </a:lnTo>
                  <a:lnTo>
                    <a:pt x="62106" y="1627329"/>
                  </a:lnTo>
                  <a:lnTo>
                    <a:pt x="103729" y="1648857"/>
                  </a:lnTo>
                  <a:lnTo>
                    <a:pt x="151638" y="1656588"/>
                  </a:lnTo>
                  <a:lnTo>
                    <a:pt x="1364742" y="1656588"/>
                  </a:lnTo>
                  <a:lnTo>
                    <a:pt x="1412650" y="1648857"/>
                  </a:lnTo>
                  <a:lnTo>
                    <a:pt x="1454273" y="1627329"/>
                  </a:lnTo>
                  <a:lnTo>
                    <a:pt x="1487107" y="1594503"/>
                  </a:lnTo>
                  <a:lnTo>
                    <a:pt x="1508644" y="1552877"/>
                  </a:lnTo>
                  <a:lnTo>
                    <a:pt x="1516379" y="1504950"/>
                  </a:lnTo>
                  <a:lnTo>
                    <a:pt x="1516379" y="151637"/>
                  </a:lnTo>
                  <a:lnTo>
                    <a:pt x="1508644" y="103729"/>
                  </a:lnTo>
                  <a:lnTo>
                    <a:pt x="1487107" y="62106"/>
                  </a:lnTo>
                  <a:lnTo>
                    <a:pt x="1454273" y="29272"/>
                  </a:lnTo>
                  <a:lnTo>
                    <a:pt x="1412650" y="7735"/>
                  </a:lnTo>
                  <a:lnTo>
                    <a:pt x="1364742" y="0"/>
                  </a:lnTo>
                  <a:close/>
                </a:path>
              </a:pathLst>
            </a:custGeom>
            <a:solidFill>
              <a:srgbClr val="44536A"/>
            </a:solidFill>
          </p:spPr>
          <p:txBody>
            <a:bodyPr wrap="square" lIns="0" tIns="0" rIns="0" bIns="0" rtlCol="0"/>
            <a:lstStyle/>
            <a:p>
              <a:endParaRPr sz="2400"/>
            </a:p>
          </p:txBody>
        </p:sp>
        <p:sp>
          <p:nvSpPr>
            <p:cNvPr id="17" name="object 17"/>
            <p:cNvSpPr/>
            <p:nvPr/>
          </p:nvSpPr>
          <p:spPr>
            <a:xfrm>
              <a:off x="7267956" y="2999232"/>
              <a:ext cx="1516380" cy="1656714"/>
            </a:xfrm>
            <a:custGeom>
              <a:avLst/>
              <a:gdLst/>
              <a:ahLst/>
              <a:cxnLst/>
              <a:rect l="l" t="t" r="r" b="b"/>
              <a:pathLst>
                <a:path w="1516379" h="1656714">
                  <a:moveTo>
                    <a:pt x="0" y="151637"/>
                  </a:moveTo>
                  <a:lnTo>
                    <a:pt x="7735" y="103729"/>
                  </a:lnTo>
                  <a:lnTo>
                    <a:pt x="29272" y="62106"/>
                  </a:lnTo>
                  <a:lnTo>
                    <a:pt x="62106" y="29272"/>
                  </a:lnTo>
                  <a:lnTo>
                    <a:pt x="103729" y="7735"/>
                  </a:lnTo>
                  <a:lnTo>
                    <a:pt x="151638" y="0"/>
                  </a:lnTo>
                  <a:lnTo>
                    <a:pt x="1364742" y="0"/>
                  </a:lnTo>
                  <a:lnTo>
                    <a:pt x="1412650" y="7735"/>
                  </a:lnTo>
                  <a:lnTo>
                    <a:pt x="1454273" y="29272"/>
                  </a:lnTo>
                  <a:lnTo>
                    <a:pt x="1487107" y="62106"/>
                  </a:lnTo>
                  <a:lnTo>
                    <a:pt x="1508644" y="103729"/>
                  </a:lnTo>
                  <a:lnTo>
                    <a:pt x="1516379" y="151637"/>
                  </a:lnTo>
                  <a:lnTo>
                    <a:pt x="1516379" y="1504950"/>
                  </a:lnTo>
                  <a:lnTo>
                    <a:pt x="1508644" y="1552877"/>
                  </a:lnTo>
                  <a:lnTo>
                    <a:pt x="1487107" y="1594503"/>
                  </a:lnTo>
                  <a:lnTo>
                    <a:pt x="1454273" y="1627329"/>
                  </a:lnTo>
                  <a:lnTo>
                    <a:pt x="1412650" y="1648857"/>
                  </a:lnTo>
                  <a:lnTo>
                    <a:pt x="1364742" y="1656588"/>
                  </a:lnTo>
                  <a:lnTo>
                    <a:pt x="151638" y="1656588"/>
                  </a:lnTo>
                  <a:lnTo>
                    <a:pt x="103729" y="1648857"/>
                  </a:lnTo>
                  <a:lnTo>
                    <a:pt x="62106" y="1627329"/>
                  </a:lnTo>
                  <a:lnTo>
                    <a:pt x="29272" y="1594503"/>
                  </a:lnTo>
                  <a:lnTo>
                    <a:pt x="7735" y="1552877"/>
                  </a:lnTo>
                  <a:lnTo>
                    <a:pt x="0" y="1504950"/>
                  </a:lnTo>
                  <a:lnTo>
                    <a:pt x="0" y="151637"/>
                  </a:lnTo>
                  <a:close/>
                </a:path>
              </a:pathLst>
            </a:custGeom>
            <a:ln w="12192">
              <a:solidFill>
                <a:srgbClr val="E7E6E6"/>
              </a:solidFill>
            </a:ln>
          </p:spPr>
          <p:txBody>
            <a:bodyPr wrap="square" lIns="0" tIns="0" rIns="0" bIns="0" rtlCol="0"/>
            <a:lstStyle/>
            <a:p>
              <a:endParaRPr sz="2400"/>
            </a:p>
          </p:txBody>
        </p:sp>
      </p:grpSp>
      <p:sp>
        <p:nvSpPr>
          <p:cNvPr id="18" name="object 18"/>
          <p:cNvSpPr txBox="1"/>
          <p:nvPr/>
        </p:nvSpPr>
        <p:spPr>
          <a:xfrm>
            <a:off x="9906170" y="4417230"/>
            <a:ext cx="1672167" cy="1220185"/>
          </a:xfrm>
          <a:prstGeom prst="rect">
            <a:avLst/>
          </a:prstGeom>
        </p:spPr>
        <p:txBody>
          <a:bodyPr vert="horz" wrap="square" lIns="0" tIns="16933" rIns="0" bIns="0" rtlCol="0">
            <a:spAutoFit/>
          </a:bodyPr>
          <a:lstStyle/>
          <a:p>
            <a:pPr marR="70272" algn="ctr">
              <a:spcBef>
                <a:spcPts val="133"/>
              </a:spcBef>
            </a:pPr>
            <a:r>
              <a:rPr sz="2667" dirty="0">
                <a:solidFill>
                  <a:srgbClr val="F5BE27"/>
                </a:solidFill>
                <a:latin typeface="Carlito"/>
                <a:cs typeface="Carlito"/>
              </a:rPr>
              <a:t>$3.86</a:t>
            </a:r>
            <a:r>
              <a:rPr sz="2667" spc="-60" dirty="0">
                <a:solidFill>
                  <a:srgbClr val="F5BE27"/>
                </a:solidFill>
                <a:latin typeface="Carlito"/>
                <a:cs typeface="Carlito"/>
              </a:rPr>
              <a:t> </a:t>
            </a:r>
            <a:r>
              <a:rPr sz="2667" dirty="0">
                <a:solidFill>
                  <a:srgbClr val="F5BE27"/>
                </a:solidFill>
                <a:latin typeface="Carlito"/>
                <a:cs typeface="Carlito"/>
              </a:rPr>
              <a:t>M</a:t>
            </a:r>
            <a:endParaRPr sz="2667" dirty="0">
              <a:latin typeface="Carlito"/>
              <a:cs typeface="Carlito"/>
            </a:endParaRPr>
          </a:p>
          <a:p>
            <a:pPr algn="ctr">
              <a:spcBef>
                <a:spcPts val="1687"/>
              </a:spcBef>
            </a:pPr>
            <a:r>
              <a:rPr sz="1867" spc="-13" dirty="0">
                <a:solidFill>
                  <a:srgbClr val="FFFFFF"/>
                </a:solidFill>
                <a:latin typeface="Carlito"/>
                <a:cs typeface="Carlito"/>
              </a:rPr>
              <a:t>Average cost </a:t>
            </a:r>
            <a:r>
              <a:rPr sz="1867" spc="-7" dirty="0">
                <a:solidFill>
                  <a:srgbClr val="FFFFFF"/>
                </a:solidFill>
                <a:latin typeface="Carlito"/>
                <a:cs typeface="Carlito"/>
              </a:rPr>
              <a:t>of</a:t>
            </a:r>
            <a:r>
              <a:rPr sz="1867" spc="-133" dirty="0">
                <a:solidFill>
                  <a:srgbClr val="FFFFFF"/>
                </a:solidFill>
                <a:latin typeface="Carlito"/>
                <a:cs typeface="Carlito"/>
              </a:rPr>
              <a:t> </a:t>
            </a:r>
            <a:r>
              <a:rPr sz="1867" dirty="0">
                <a:solidFill>
                  <a:srgbClr val="FFFFFF"/>
                </a:solidFill>
                <a:latin typeface="Carlito"/>
                <a:cs typeface="Carlito"/>
              </a:rPr>
              <a:t>a</a:t>
            </a:r>
            <a:endParaRPr sz="1867" dirty="0">
              <a:latin typeface="Carlito"/>
              <a:cs typeface="Carlito"/>
            </a:endParaRPr>
          </a:p>
          <a:p>
            <a:pPr marR="66038" algn="ctr">
              <a:spcBef>
                <a:spcPts val="13"/>
              </a:spcBef>
            </a:pPr>
            <a:r>
              <a:rPr sz="1867" spc="-13" dirty="0">
                <a:solidFill>
                  <a:srgbClr val="FFFFFF"/>
                </a:solidFill>
                <a:latin typeface="Carlito"/>
                <a:cs typeface="Carlito"/>
              </a:rPr>
              <a:t>data</a:t>
            </a:r>
            <a:r>
              <a:rPr sz="1867" spc="-33" dirty="0">
                <a:solidFill>
                  <a:srgbClr val="FFFFFF"/>
                </a:solidFill>
                <a:latin typeface="Carlito"/>
                <a:cs typeface="Carlito"/>
              </a:rPr>
              <a:t> </a:t>
            </a:r>
            <a:r>
              <a:rPr sz="1867" spc="-13" dirty="0">
                <a:solidFill>
                  <a:srgbClr val="FFFFFF"/>
                </a:solidFill>
                <a:latin typeface="Carlito"/>
                <a:cs typeface="Carlito"/>
              </a:rPr>
              <a:t>breach</a:t>
            </a:r>
            <a:endParaRPr sz="1867" dirty="0">
              <a:latin typeface="Carlito"/>
              <a:cs typeface="Carlito"/>
            </a:endParaRPr>
          </a:p>
        </p:txBody>
      </p:sp>
      <p:grpSp>
        <p:nvGrpSpPr>
          <p:cNvPr id="19" name="object 19"/>
          <p:cNvGrpSpPr/>
          <p:nvPr/>
        </p:nvGrpSpPr>
        <p:grpSpPr>
          <a:xfrm>
            <a:off x="0" y="0"/>
            <a:ext cx="790787" cy="6858000"/>
            <a:chOff x="0" y="0"/>
            <a:chExt cx="593090" cy="5143500"/>
          </a:xfrm>
        </p:grpSpPr>
        <p:sp>
          <p:nvSpPr>
            <p:cNvPr id="20" name="object 20"/>
            <p:cNvSpPr/>
            <p:nvPr/>
          </p:nvSpPr>
          <p:spPr>
            <a:xfrm>
              <a:off x="0" y="0"/>
              <a:ext cx="593058" cy="5143498"/>
            </a:xfrm>
            <a:prstGeom prst="rect">
              <a:avLst/>
            </a:prstGeom>
            <a:blipFill>
              <a:blip r:embed="rId2" cstate="print"/>
              <a:stretch>
                <a:fillRect/>
              </a:stretch>
            </a:blipFill>
          </p:spPr>
          <p:txBody>
            <a:bodyPr wrap="square" lIns="0" tIns="0" rIns="0" bIns="0" rtlCol="0"/>
            <a:lstStyle/>
            <a:p>
              <a:endParaRPr sz="2400"/>
            </a:p>
          </p:txBody>
        </p:sp>
        <p:sp>
          <p:nvSpPr>
            <p:cNvPr id="21" name="object 21"/>
            <p:cNvSpPr/>
            <p:nvPr/>
          </p:nvSpPr>
          <p:spPr>
            <a:xfrm>
              <a:off x="0" y="0"/>
              <a:ext cx="196850" cy="5143500"/>
            </a:xfrm>
            <a:custGeom>
              <a:avLst/>
              <a:gdLst/>
              <a:ahLst/>
              <a:cxnLst/>
              <a:rect l="l" t="t" r="r" b="b"/>
              <a:pathLst>
                <a:path w="196850" h="5143500">
                  <a:moveTo>
                    <a:pt x="196596" y="0"/>
                  </a:moveTo>
                  <a:lnTo>
                    <a:pt x="0" y="0"/>
                  </a:lnTo>
                  <a:lnTo>
                    <a:pt x="0" y="5143500"/>
                  </a:lnTo>
                  <a:lnTo>
                    <a:pt x="196596" y="5143500"/>
                  </a:lnTo>
                  <a:lnTo>
                    <a:pt x="196596" y="0"/>
                  </a:lnTo>
                  <a:close/>
                </a:path>
              </a:pathLst>
            </a:custGeom>
            <a:solidFill>
              <a:srgbClr val="FFCA09"/>
            </a:solidFill>
          </p:spPr>
          <p:txBody>
            <a:bodyPr wrap="square" lIns="0" tIns="0" rIns="0" bIns="0" rtlCol="0"/>
            <a:lstStyle/>
            <a:p>
              <a:endParaRPr sz="2400"/>
            </a:p>
          </p:txBody>
        </p:sp>
      </p:grpSp>
      <p:grpSp>
        <p:nvGrpSpPr>
          <p:cNvPr id="23" name="object 23"/>
          <p:cNvGrpSpPr/>
          <p:nvPr/>
        </p:nvGrpSpPr>
        <p:grpSpPr>
          <a:xfrm>
            <a:off x="1700784" y="501903"/>
            <a:ext cx="8724053" cy="6356773"/>
            <a:chOff x="1275588" y="376427"/>
            <a:chExt cx="6543040" cy="4767580"/>
          </a:xfrm>
        </p:grpSpPr>
        <p:sp>
          <p:nvSpPr>
            <p:cNvPr id="24" name="object 24"/>
            <p:cNvSpPr/>
            <p:nvPr/>
          </p:nvSpPr>
          <p:spPr>
            <a:xfrm>
              <a:off x="1275588" y="376427"/>
              <a:ext cx="6542531" cy="3310128"/>
            </a:xfrm>
            <a:prstGeom prst="rect">
              <a:avLst/>
            </a:prstGeom>
            <a:blipFill>
              <a:blip r:embed="rId3" cstate="print"/>
              <a:stretch>
                <a:fillRect/>
              </a:stretch>
            </a:blipFill>
          </p:spPr>
          <p:txBody>
            <a:bodyPr wrap="square" lIns="0" tIns="0" rIns="0" bIns="0" rtlCol="0"/>
            <a:lstStyle/>
            <a:p>
              <a:endParaRPr sz="2400" dirty="0"/>
            </a:p>
          </p:txBody>
        </p:sp>
        <p:sp>
          <p:nvSpPr>
            <p:cNvPr id="25" name="object 25"/>
            <p:cNvSpPr/>
            <p:nvPr/>
          </p:nvSpPr>
          <p:spPr>
            <a:xfrm>
              <a:off x="6496914" y="4664963"/>
              <a:ext cx="556260" cy="478790"/>
            </a:xfrm>
            <a:custGeom>
              <a:avLst/>
              <a:gdLst/>
              <a:ahLst/>
              <a:cxnLst/>
              <a:rect l="l" t="t" r="r" b="b"/>
              <a:pathLst>
                <a:path w="556259" h="478789">
                  <a:moveTo>
                    <a:pt x="278027" y="0"/>
                  </a:moveTo>
                  <a:lnTo>
                    <a:pt x="0" y="478534"/>
                  </a:lnTo>
                  <a:lnTo>
                    <a:pt x="41456" y="478534"/>
                  </a:lnTo>
                  <a:lnTo>
                    <a:pt x="278027" y="66548"/>
                  </a:lnTo>
                  <a:lnTo>
                    <a:pt x="316691" y="66548"/>
                  </a:lnTo>
                  <a:lnTo>
                    <a:pt x="278027" y="0"/>
                  </a:lnTo>
                  <a:close/>
                </a:path>
                <a:path w="556259" h="478789">
                  <a:moveTo>
                    <a:pt x="316691" y="66548"/>
                  </a:moveTo>
                  <a:lnTo>
                    <a:pt x="278027" y="66548"/>
                  </a:lnTo>
                  <a:lnTo>
                    <a:pt x="514597" y="478534"/>
                  </a:lnTo>
                  <a:lnTo>
                    <a:pt x="556054" y="478534"/>
                  </a:lnTo>
                  <a:lnTo>
                    <a:pt x="316691" y="66548"/>
                  </a:lnTo>
                  <a:close/>
                </a:path>
              </a:pathLst>
            </a:custGeom>
            <a:solidFill>
              <a:srgbClr val="FFC003"/>
            </a:solidFill>
          </p:spPr>
          <p:txBody>
            <a:bodyPr wrap="square" lIns="0" tIns="0" rIns="0" bIns="0" rtlCol="0"/>
            <a:lstStyle/>
            <a:p>
              <a:endParaRPr sz="2400"/>
            </a:p>
          </p:txBody>
        </p:sp>
      </p:grpSp>
      <p:sp>
        <p:nvSpPr>
          <p:cNvPr id="26" name="object 26"/>
          <p:cNvSpPr txBox="1"/>
          <p:nvPr/>
        </p:nvSpPr>
        <p:spPr>
          <a:xfrm>
            <a:off x="11019196" y="6562276"/>
            <a:ext cx="235373" cy="218008"/>
          </a:xfrm>
          <a:prstGeom prst="rect">
            <a:avLst/>
          </a:prstGeom>
        </p:spPr>
        <p:txBody>
          <a:bodyPr vert="horz" wrap="square" lIns="0" tIns="0" rIns="0" bIns="0" rtlCol="0">
            <a:spAutoFit/>
          </a:bodyPr>
          <a:lstStyle/>
          <a:p>
            <a:pPr marL="50799">
              <a:lnSpc>
                <a:spcPts val="1653"/>
              </a:lnSpc>
            </a:pPr>
            <a:fld id="{81D60167-4931-47E6-BA6A-407CBD079E47}" type="slidenum">
              <a:rPr sz="1600" dirty="0">
                <a:solidFill>
                  <a:srgbClr val="7E7E7E"/>
                </a:solidFill>
                <a:latin typeface="Carlito"/>
                <a:cs typeface="Carlito"/>
              </a:rPr>
              <a:pPr marL="50799">
                <a:lnSpc>
                  <a:spcPts val="1653"/>
                </a:lnSpc>
              </a:pPr>
              <a:t>4</a:t>
            </a:fld>
            <a:endParaRPr sz="1600">
              <a:latin typeface="Carlito"/>
              <a:cs typeface="Carlito"/>
            </a:endParaRPr>
          </a:p>
        </p:txBody>
      </p:sp>
      <p:sp>
        <p:nvSpPr>
          <p:cNvPr id="27" name="object 27"/>
          <p:cNvSpPr txBox="1"/>
          <p:nvPr/>
        </p:nvSpPr>
        <p:spPr>
          <a:xfrm>
            <a:off x="5347207" y="6647711"/>
            <a:ext cx="1425787" cy="147903"/>
          </a:xfrm>
          <a:prstGeom prst="rect">
            <a:avLst/>
          </a:prstGeom>
        </p:spPr>
        <p:txBody>
          <a:bodyPr vert="horz" wrap="square" lIns="0" tIns="24553" rIns="0" bIns="0" rtlCol="0">
            <a:spAutoFit/>
          </a:bodyPr>
          <a:lstStyle/>
          <a:p>
            <a:pPr marL="16933">
              <a:spcBef>
                <a:spcPts val="193"/>
              </a:spcBef>
            </a:pPr>
            <a:r>
              <a:rPr sz="800" spc="-93" dirty="0">
                <a:solidFill>
                  <a:srgbClr val="A6A6A6"/>
                </a:solidFill>
                <a:latin typeface="Arial Black"/>
                <a:cs typeface="Arial Black"/>
              </a:rPr>
              <a:t>Confidential</a:t>
            </a:r>
            <a:r>
              <a:rPr sz="800" spc="-87" dirty="0">
                <a:solidFill>
                  <a:srgbClr val="A6A6A6"/>
                </a:solidFill>
                <a:latin typeface="Arial Black"/>
                <a:cs typeface="Arial Black"/>
              </a:rPr>
              <a:t> </a:t>
            </a:r>
            <a:r>
              <a:rPr sz="800" spc="-107" dirty="0">
                <a:solidFill>
                  <a:srgbClr val="A6A6A6"/>
                </a:solidFill>
                <a:latin typeface="Arial Black"/>
                <a:cs typeface="Arial Black"/>
              </a:rPr>
              <a:t>KRONTECH©2019</a:t>
            </a:r>
            <a:endParaRPr sz="800">
              <a:latin typeface="Arial Black"/>
              <a:cs typeface="Arial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etin kutusu 4">
            <a:extLst>
              <a:ext uri="{FF2B5EF4-FFF2-40B4-BE49-F238E27FC236}">
                <a16:creationId xmlns:a16="http://schemas.microsoft.com/office/drawing/2014/main" id="{E5B3F141-9D66-BD47-9540-107D10E8F95C}"/>
              </a:ext>
            </a:extLst>
          </p:cNvPr>
          <p:cNvSpPr txBox="1"/>
          <p:nvPr/>
        </p:nvSpPr>
        <p:spPr>
          <a:xfrm>
            <a:off x="257334" y="1646473"/>
            <a:ext cx="6214621" cy="4321559"/>
          </a:xfrm>
          <a:prstGeom prst="rect">
            <a:avLst/>
          </a:prstGeom>
          <a:noFill/>
        </p:spPr>
        <p:txBody>
          <a:bodyPr wrap="square" lIns="108000" rtlCol="0">
            <a:noAutofit/>
          </a:bodyPr>
          <a:lstStyle/>
          <a:p>
            <a:pPr marL="342900" indent="-342900">
              <a:spcAft>
                <a:spcPts val="1060"/>
              </a:spcAft>
              <a:buFont typeface="Arial" panose="020B0604020202020204" pitchFamily="34" charset="0"/>
              <a:buChar char="•"/>
            </a:pPr>
            <a:r>
              <a:rPr lang="en-GB" sz="1900" dirty="0">
                <a:latin typeface="Roboto" panose="02000000000000000000" pitchFamily="2" charset="0"/>
                <a:ea typeface="Roboto" panose="02000000000000000000" pitchFamily="2" charset="0"/>
                <a:cs typeface="Calibri" panose="020F0502020204030204" pitchFamily="34" charset="0"/>
              </a:rPr>
              <a:t>Employees are not trained to fully understand and apply laws, mandates, or regulatory requirements</a:t>
            </a:r>
          </a:p>
          <a:p>
            <a:pPr marL="342900" indent="-342900">
              <a:spcAft>
                <a:spcPts val="1060"/>
              </a:spcAft>
              <a:buFont typeface="Arial" panose="020B0604020202020204" pitchFamily="34" charset="0"/>
              <a:buChar char="•"/>
            </a:pPr>
            <a:r>
              <a:rPr lang="en-GB" sz="1900" dirty="0">
                <a:latin typeface="Roboto" panose="02000000000000000000" pitchFamily="2" charset="0"/>
                <a:ea typeface="Roboto" panose="02000000000000000000" pitchFamily="2" charset="0"/>
                <a:cs typeface="Calibri" panose="020F0502020204030204" pitchFamily="34" charset="0"/>
              </a:rPr>
              <a:t>the devices that belong to employees use are not secure</a:t>
            </a:r>
          </a:p>
          <a:p>
            <a:pPr marL="342900" indent="-342900">
              <a:spcAft>
                <a:spcPts val="1060"/>
              </a:spcAft>
              <a:buFont typeface="Arial" panose="020B0604020202020204" pitchFamily="34" charset="0"/>
              <a:buChar char="•"/>
            </a:pPr>
            <a:r>
              <a:rPr lang="en-GB" sz="1900" dirty="0">
                <a:latin typeface="Roboto" panose="02000000000000000000" pitchFamily="2" charset="0"/>
                <a:ea typeface="Roboto" panose="02000000000000000000" pitchFamily="2" charset="0"/>
                <a:cs typeface="Calibri" panose="020F0502020204030204" pitchFamily="34" charset="0"/>
              </a:rPr>
              <a:t>Employees are sending highly confidential data to an unsecured location in the cloud, exposing the organization to risk.</a:t>
            </a:r>
          </a:p>
          <a:p>
            <a:pPr marL="342900" indent="-342900">
              <a:spcAft>
                <a:spcPts val="1060"/>
              </a:spcAft>
              <a:buFont typeface="Arial" panose="020B0604020202020204" pitchFamily="34" charset="0"/>
              <a:buChar char="•"/>
            </a:pPr>
            <a:r>
              <a:rPr lang="en-GB" sz="1900" dirty="0">
                <a:latin typeface="Roboto" panose="02000000000000000000" pitchFamily="2" charset="0"/>
                <a:ea typeface="Roboto" panose="02000000000000000000" pitchFamily="2" charset="0"/>
                <a:cs typeface="Calibri" panose="020F0502020204030204" pitchFamily="34" charset="0"/>
              </a:rPr>
              <a:t>Employees break your organization’s security policies to simplify tasks.</a:t>
            </a:r>
          </a:p>
          <a:p>
            <a:pPr marL="342900" indent="-342900">
              <a:spcAft>
                <a:spcPts val="1060"/>
              </a:spcAft>
              <a:buFont typeface="Arial" panose="020B0604020202020204" pitchFamily="34" charset="0"/>
              <a:buChar char="•"/>
            </a:pPr>
            <a:endParaRPr lang="tr-TR" sz="1900" dirty="0">
              <a:latin typeface="Roboto" panose="02000000000000000000" pitchFamily="2" charset="0"/>
              <a:ea typeface="Roboto" panose="02000000000000000000" pitchFamily="2" charset="0"/>
              <a:cs typeface="Calibri" panose="020F0502020204030204" pitchFamily="34" charset="0"/>
            </a:endParaRPr>
          </a:p>
          <a:p>
            <a:pPr marL="342900" indent="-342900">
              <a:spcAft>
                <a:spcPts val="1060"/>
              </a:spcAft>
              <a:buFont typeface="Arial" panose="020B0604020202020204" pitchFamily="34" charset="0"/>
              <a:buChar char="•"/>
            </a:pPr>
            <a:endParaRPr lang="en-US" sz="2000" dirty="0">
              <a:latin typeface="Roboto" panose="02000000000000000000" pitchFamily="2" charset="0"/>
              <a:ea typeface="Roboto" panose="02000000000000000000" pitchFamily="2" charset="0"/>
              <a:cs typeface="Calibri" panose="020F0502020204030204" pitchFamily="34" charset="0"/>
            </a:endParaRPr>
          </a:p>
          <a:p>
            <a:pPr>
              <a:spcAft>
                <a:spcPts val="1060"/>
              </a:spcAft>
            </a:pPr>
            <a:endParaRPr lang="en-AU" sz="2000" dirty="0">
              <a:latin typeface="Roboto" panose="02000000000000000000" pitchFamily="2" charset="0"/>
              <a:ea typeface="Roboto" panose="02000000000000000000" pitchFamily="2" charset="0"/>
              <a:cs typeface="Calibri" panose="020F0502020204030204" pitchFamily="34" charset="0"/>
            </a:endParaRPr>
          </a:p>
        </p:txBody>
      </p:sp>
      <p:sp>
        <p:nvSpPr>
          <p:cNvPr id="8" name="Dikdörtgen 10">
            <a:extLst>
              <a:ext uri="{FF2B5EF4-FFF2-40B4-BE49-F238E27FC236}">
                <a16:creationId xmlns:a16="http://schemas.microsoft.com/office/drawing/2014/main" id="{AD9EC906-510D-4109-8B79-76D8938B2180}"/>
              </a:ext>
            </a:extLst>
          </p:cNvPr>
          <p:cNvSpPr/>
          <p:nvPr/>
        </p:nvSpPr>
        <p:spPr>
          <a:xfrm>
            <a:off x="401933" y="810497"/>
            <a:ext cx="5925424" cy="9884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36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highlight>
                  <a:srgbClr val="1463FF"/>
                </a:highlight>
                <a:uLnTx/>
                <a:uFillTx/>
                <a:latin typeface="Roboto Medium" panose="02000000000000000000" pitchFamily="2" charset="0"/>
                <a:ea typeface="Roboto Medium" panose="02000000000000000000" pitchFamily="2" charset="0"/>
                <a:cs typeface="+mn-cs"/>
              </a:rPr>
              <a:t>Four signs that your organization is at risk</a:t>
            </a:r>
            <a:endParaRPr kumimoji="0" lang="tr-TR" sz="2400" b="0" i="0" u="none" strike="noStrike" kern="1200" cap="none" spc="0" normalizeH="0" baseline="0" noProof="0" dirty="0">
              <a:ln>
                <a:noFill/>
              </a:ln>
              <a:solidFill>
                <a:prstClr val="white"/>
              </a:solidFill>
              <a:effectLst/>
              <a:highlight>
                <a:srgbClr val="1463FF"/>
              </a:highlight>
              <a:uLnTx/>
              <a:uFillTx/>
              <a:latin typeface="Roboto Medium" panose="02000000000000000000" pitchFamily="2" charset="0"/>
              <a:ea typeface="Roboto Medium" panose="02000000000000000000" pitchFamily="2" charset="0"/>
              <a:cs typeface="+mn-cs"/>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933" y="316254"/>
            <a:ext cx="2872086" cy="988486"/>
          </a:xfrm>
          <a:prstGeom prst="rect">
            <a:avLst/>
          </a:prstGeom>
        </p:spPr>
      </p:pic>
      <p:pic>
        <p:nvPicPr>
          <p:cNvPr id="6" name="Picture 2" descr="Related image">
            <a:extLst>
              <a:ext uri="{FF2B5EF4-FFF2-40B4-BE49-F238E27FC236}">
                <a16:creationId xmlns:a16="http://schemas.microsoft.com/office/drawing/2014/main" id="{841A1F66-3094-7D4D-AA13-2F29C581C10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16200000">
            <a:off x="5791383" y="457382"/>
            <a:ext cx="6875810" cy="592542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01789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 5">
            <a:extLst>
              <a:ext uri="{FF2B5EF4-FFF2-40B4-BE49-F238E27FC236}">
                <a16:creationId xmlns:a16="http://schemas.microsoft.com/office/drawing/2014/main" id="{5392ED36-51EC-5A46-B9ED-238BCC58BC76}"/>
              </a:ext>
            </a:extLst>
          </p:cNvPr>
          <p:cNvGrpSpPr/>
          <p:nvPr/>
        </p:nvGrpSpPr>
        <p:grpSpPr>
          <a:xfrm>
            <a:off x="419100" y="2063750"/>
            <a:ext cx="3658542" cy="861774"/>
            <a:chOff x="419100" y="2063750"/>
            <a:chExt cx="3082469" cy="861774"/>
          </a:xfrm>
        </p:grpSpPr>
        <p:sp>
          <p:nvSpPr>
            <p:cNvPr id="2" name="Metin kutusu 1">
              <a:extLst>
                <a:ext uri="{FF2B5EF4-FFF2-40B4-BE49-F238E27FC236}">
                  <a16:creationId xmlns:a16="http://schemas.microsoft.com/office/drawing/2014/main" id="{DF3DF38C-E363-6347-98E8-CC3543B4EAD5}"/>
                </a:ext>
              </a:extLst>
            </p:cNvPr>
            <p:cNvSpPr txBox="1"/>
            <p:nvPr/>
          </p:nvSpPr>
          <p:spPr>
            <a:xfrm>
              <a:off x="419100" y="2063750"/>
              <a:ext cx="1195660" cy="861774"/>
            </a:xfrm>
            <a:prstGeom prst="rect">
              <a:avLst/>
            </a:prstGeom>
            <a:noFill/>
          </p:spPr>
          <p:txBody>
            <a:bodyPr wrap="square" rtlCol="0">
              <a:spAutoFit/>
            </a:bodyPr>
            <a:lstStyle/>
            <a:p>
              <a:r>
                <a:rPr lang="tr-TR" sz="5000">
                  <a:solidFill>
                    <a:srgbClr val="1463FF"/>
                  </a:solidFill>
                  <a:latin typeface="Roboto" panose="02000000000000000000" pitchFamily="2" charset="0"/>
                  <a:ea typeface="Roboto" panose="02000000000000000000" pitchFamily="2" charset="0"/>
                </a:rPr>
                <a:t>01</a:t>
              </a:r>
            </a:p>
          </p:txBody>
        </p:sp>
        <p:cxnSp>
          <p:nvCxnSpPr>
            <p:cNvPr id="7" name="Düz Bağlayıcı 6">
              <a:extLst>
                <a:ext uri="{FF2B5EF4-FFF2-40B4-BE49-F238E27FC236}">
                  <a16:creationId xmlns:a16="http://schemas.microsoft.com/office/drawing/2014/main" id="{02AD5ED1-C219-D845-8FEE-D2D8BF1C45F1}"/>
                </a:ext>
              </a:extLst>
            </p:cNvPr>
            <p:cNvCxnSpPr>
              <a:cxnSpLocks/>
            </p:cNvCxnSpPr>
            <p:nvPr/>
          </p:nvCxnSpPr>
          <p:spPr>
            <a:xfrm flipH="1">
              <a:off x="706890" y="2706449"/>
              <a:ext cx="2588760" cy="0"/>
            </a:xfrm>
            <a:prstGeom prst="line">
              <a:avLst/>
            </a:prstGeom>
            <a:ln>
              <a:solidFill>
                <a:srgbClr val="1463FF"/>
              </a:solidFill>
            </a:ln>
          </p:spPr>
          <p:style>
            <a:lnRef idx="1">
              <a:schemeClr val="accent1"/>
            </a:lnRef>
            <a:fillRef idx="0">
              <a:schemeClr val="accent1"/>
            </a:fillRef>
            <a:effectRef idx="0">
              <a:schemeClr val="accent1"/>
            </a:effectRef>
            <a:fontRef idx="minor">
              <a:schemeClr val="tx1"/>
            </a:fontRef>
          </p:style>
        </p:cxnSp>
        <p:sp>
          <p:nvSpPr>
            <p:cNvPr id="5" name="Metin kutusu 4">
              <a:extLst>
                <a:ext uri="{FF2B5EF4-FFF2-40B4-BE49-F238E27FC236}">
                  <a16:creationId xmlns:a16="http://schemas.microsoft.com/office/drawing/2014/main" id="{EDAB2756-021F-A04F-A6E2-CA6C4C5C83FB}"/>
                </a:ext>
              </a:extLst>
            </p:cNvPr>
            <p:cNvSpPr txBox="1"/>
            <p:nvPr/>
          </p:nvSpPr>
          <p:spPr>
            <a:xfrm>
              <a:off x="1272515" y="2293025"/>
              <a:ext cx="2229054" cy="276999"/>
            </a:xfrm>
            <a:prstGeom prst="rect">
              <a:avLst/>
            </a:prstGeom>
            <a:noFill/>
          </p:spPr>
          <p:txBody>
            <a:bodyPr wrap="square" rtlCol="0">
              <a:spAutoFit/>
            </a:bodyPr>
            <a:lstStyle/>
            <a:p>
              <a:endParaRPr lang="tr-TR" sz="1200" dirty="0">
                <a:latin typeface="Roboto" panose="02000000000000000000" pitchFamily="2" charset="0"/>
                <a:ea typeface="Roboto" panose="02000000000000000000" pitchFamily="2" charset="0"/>
              </a:endParaRPr>
            </a:p>
          </p:txBody>
        </p:sp>
      </p:grpSp>
      <p:grpSp>
        <p:nvGrpSpPr>
          <p:cNvPr id="15" name="Grup 14">
            <a:extLst>
              <a:ext uri="{FF2B5EF4-FFF2-40B4-BE49-F238E27FC236}">
                <a16:creationId xmlns:a16="http://schemas.microsoft.com/office/drawing/2014/main" id="{2AC0D16A-C1AD-3447-83A2-CED2C2B834C7}"/>
              </a:ext>
            </a:extLst>
          </p:cNvPr>
          <p:cNvGrpSpPr/>
          <p:nvPr/>
        </p:nvGrpSpPr>
        <p:grpSpPr>
          <a:xfrm>
            <a:off x="419100" y="2512395"/>
            <a:ext cx="3543268" cy="1067179"/>
            <a:chOff x="419100" y="1858345"/>
            <a:chExt cx="2985346" cy="1067179"/>
          </a:xfrm>
        </p:grpSpPr>
        <p:sp>
          <p:nvSpPr>
            <p:cNvPr id="16" name="Metin kutusu 15">
              <a:extLst>
                <a:ext uri="{FF2B5EF4-FFF2-40B4-BE49-F238E27FC236}">
                  <a16:creationId xmlns:a16="http://schemas.microsoft.com/office/drawing/2014/main" id="{C720415D-1769-9249-A94A-04EDAE9CAAB6}"/>
                </a:ext>
              </a:extLst>
            </p:cNvPr>
            <p:cNvSpPr txBox="1"/>
            <p:nvPr/>
          </p:nvSpPr>
          <p:spPr>
            <a:xfrm>
              <a:off x="419100" y="2063750"/>
              <a:ext cx="1195660" cy="861774"/>
            </a:xfrm>
            <a:prstGeom prst="rect">
              <a:avLst/>
            </a:prstGeom>
            <a:noFill/>
          </p:spPr>
          <p:txBody>
            <a:bodyPr wrap="square" rtlCol="0">
              <a:spAutoFit/>
            </a:bodyPr>
            <a:lstStyle/>
            <a:p>
              <a:r>
                <a:rPr lang="tr-TR" sz="5000">
                  <a:solidFill>
                    <a:srgbClr val="1463FF"/>
                  </a:solidFill>
                  <a:latin typeface="Roboto" panose="02000000000000000000" pitchFamily="2" charset="0"/>
                  <a:ea typeface="Roboto" panose="02000000000000000000" pitchFamily="2" charset="0"/>
                </a:rPr>
                <a:t>02</a:t>
              </a:r>
            </a:p>
          </p:txBody>
        </p:sp>
        <p:cxnSp>
          <p:nvCxnSpPr>
            <p:cNvPr id="17" name="Düz Bağlayıcı 16">
              <a:extLst>
                <a:ext uri="{FF2B5EF4-FFF2-40B4-BE49-F238E27FC236}">
                  <a16:creationId xmlns:a16="http://schemas.microsoft.com/office/drawing/2014/main" id="{6EC462CF-E521-7649-A4C5-0D91CE48ABA9}"/>
                </a:ext>
              </a:extLst>
            </p:cNvPr>
            <p:cNvCxnSpPr>
              <a:cxnSpLocks/>
            </p:cNvCxnSpPr>
            <p:nvPr/>
          </p:nvCxnSpPr>
          <p:spPr>
            <a:xfrm flipH="1">
              <a:off x="706890" y="2706449"/>
              <a:ext cx="2588760" cy="0"/>
            </a:xfrm>
            <a:prstGeom prst="line">
              <a:avLst/>
            </a:prstGeom>
            <a:ln>
              <a:solidFill>
                <a:srgbClr val="1463FF"/>
              </a:solidFill>
            </a:ln>
          </p:spPr>
          <p:style>
            <a:lnRef idx="1">
              <a:schemeClr val="accent1"/>
            </a:lnRef>
            <a:fillRef idx="0">
              <a:schemeClr val="accent1"/>
            </a:fillRef>
            <a:effectRef idx="0">
              <a:schemeClr val="accent1"/>
            </a:effectRef>
            <a:fontRef idx="minor">
              <a:schemeClr val="tx1"/>
            </a:fontRef>
          </p:style>
        </p:cxnSp>
        <p:sp>
          <p:nvSpPr>
            <p:cNvPr id="18" name="Metin kutusu 17">
              <a:extLst>
                <a:ext uri="{FF2B5EF4-FFF2-40B4-BE49-F238E27FC236}">
                  <a16:creationId xmlns:a16="http://schemas.microsoft.com/office/drawing/2014/main" id="{7D1B247F-A5C3-464F-9892-27E5AAC6A569}"/>
                </a:ext>
              </a:extLst>
            </p:cNvPr>
            <p:cNvSpPr txBox="1"/>
            <p:nvPr/>
          </p:nvSpPr>
          <p:spPr>
            <a:xfrm>
              <a:off x="1250950" y="1858345"/>
              <a:ext cx="2153496" cy="276999"/>
            </a:xfrm>
            <a:prstGeom prst="rect">
              <a:avLst/>
            </a:prstGeom>
            <a:noFill/>
          </p:spPr>
          <p:txBody>
            <a:bodyPr wrap="square" rtlCol="0">
              <a:spAutoFit/>
            </a:bodyPr>
            <a:lstStyle/>
            <a:p>
              <a:r>
                <a:rPr lang="en-GB" sz="1200" dirty="0">
                  <a:latin typeface="Roboto" panose="02000000000000000000" pitchFamily="2" charset="0"/>
                  <a:ea typeface="Roboto" panose="02000000000000000000" pitchFamily="2" charset="0"/>
                </a:rPr>
                <a:t>General Information</a:t>
              </a:r>
              <a:r>
                <a:rPr lang="en-US" sz="1200" dirty="0">
                  <a:latin typeface="Roboto" panose="02000000000000000000" pitchFamily="2" charset="0"/>
                  <a:ea typeface="Roboto" panose="02000000000000000000" pitchFamily="2" charset="0"/>
                </a:rPr>
                <a:t>	</a:t>
              </a:r>
            </a:p>
          </p:txBody>
        </p:sp>
      </p:grpSp>
      <p:grpSp>
        <p:nvGrpSpPr>
          <p:cNvPr id="19" name="Grup 18">
            <a:extLst>
              <a:ext uri="{FF2B5EF4-FFF2-40B4-BE49-F238E27FC236}">
                <a16:creationId xmlns:a16="http://schemas.microsoft.com/office/drawing/2014/main" id="{B88B601D-5BA2-A344-80D7-68F1A8F9D21F}"/>
              </a:ext>
            </a:extLst>
          </p:cNvPr>
          <p:cNvGrpSpPr/>
          <p:nvPr/>
        </p:nvGrpSpPr>
        <p:grpSpPr>
          <a:xfrm>
            <a:off x="419100" y="3371850"/>
            <a:ext cx="3414140" cy="861774"/>
            <a:chOff x="419100" y="2063750"/>
            <a:chExt cx="2876550" cy="861774"/>
          </a:xfrm>
        </p:grpSpPr>
        <p:sp>
          <p:nvSpPr>
            <p:cNvPr id="20" name="Metin kutusu 19">
              <a:extLst>
                <a:ext uri="{FF2B5EF4-FFF2-40B4-BE49-F238E27FC236}">
                  <a16:creationId xmlns:a16="http://schemas.microsoft.com/office/drawing/2014/main" id="{DC262B4E-0820-2847-9DC3-97571DC705F9}"/>
                </a:ext>
              </a:extLst>
            </p:cNvPr>
            <p:cNvSpPr txBox="1"/>
            <p:nvPr/>
          </p:nvSpPr>
          <p:spPr>
            <a:xfrm>
              <a:off x="419100" y="2063750"/>
              <a:ext cx="1195660" cy="861774"/>
            </a:xfrm>
            <a:prstGeom prst="rect">
              <a:avLst/>
            </a:prstGeom>
            <a:noFill/>
          </p:spPr>
          <p:txBody>
            <a:bodyPr wrap="square" rtlCol="0">
              <a:spAutoFit/>
            </a:bodyPr>
            <a:lstStyle/>
            <a:p>
              <a:r>
                <a:rPr lang="tr-TR" sz="5000">
                  <a:solidFill>
                    <a:srgbClr val="1463FF"/>
                  </a:solidFill>
                  <a:latin typeface="Roboto" panose="02000000000000000000" pitchFamily="2" charset="0"/>
                  <a:ea typeface="Roboto" panose="02000000000000000000" pitchFamily="2" charset="0"/>
                </a:rPr>
                <a:t>03</a:t>
              </a:r>
            </a:p>
          </p:txBody>
        </p:sp>
        <p:cxnSp>
          <p:nvCxnSpPr>
            <p:cNvPr id="21" name="Düz Bağlayıcı 20">
              <a:extLst>
                <a:ext uri="{FF2B5EF4-FFF2-40B4-BE49-F238E27FC236}">
                  <a16:creationId xmlns:a16="http://schemas.microsoft.com/office/drawing/2014/main" id="{0E005E9D-82B3-7044-B582-6C774BD61C90}"/>
                </a:ext>
              </a:extLst>
            </p:cNvPr>
            <p:cNvCxnSpPr>
              <a:cxnSpLocks/>
            </p:cNvCxnSpPr>
            <p:nvPr/>
          </p:nvCxnSpPr>
          <p:spPr>
            <a:xfrm flipH="1">
              <a:off x="706890" y="2706449"/>
              <a:ext cx="2588760" cy="0"/>
            </a:xfrm>
            <a:prstGeom prst="line">
              <a:avLst/>
            </a:prstGeom>
            <a:ln>
              <a:solidFill>
                <a:srgbClr val="1463FF"/>
              </a:solidFill>
            </a:ln>
          </p:spPr>
          <p:style>
            <a:lnRef idx="1">
              <a:schemeClr val="accent1"/>
            </a:lnRef>
            <a:fillRef idx="0">
              <a:schemeClr val="accent1"/>
            </a:fillRef>
            <a:effectRef idx="0">
              <a:schemeClr val="accent1"/>
            </a:effectRef>
            <a:fontRef idx="minor">
              <a:schemeClr val="tx1"/>
            </a:fontRef>
          </p:style>
        </p:cxnSp>
      </p:grpSp>
      <p:sp>
        <p:nvSpPr>
          <p:cNvPr id="47" name="Dikdörtgen 46">
            <a:extLst>
              <a:ext uri="{FF2B5EF4-FFF2-40B4-BE49-F238E27FC236}">
                <a16:creationId xmlns:a16="http://schemas.microsoft.com/office/drawing/2014/main" id="{8E206D2E-93B5-E34B-9476-1244672298D2}"/>
              </a:ext>
            </a:extLst>
          </p:cNvPr>
          <p:cNvSpPr/>
          <p:nvPr/>
        </p:nvSpPr>
        <p:spPr>
          <a:xfrm>
            <a:off x="514530" y="1304740"/>
            <a:ext cx="1977975" cy="490514"/>
          </a:xfrm>
          <a:prstGeom prst="rect">
            <a:avLst/>
          </a:prstGeom>
          <a:solidFill>
            <a:srgbClr val="146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8" name="Metin kutusu 47">
            <a:extLst>
              <a:ext uri="{FF2B5EF4-FFF2-40B4-BE49-F238E27FC236}">
                <a16:creationId xmlns:a16="http://schemas.microsoft.com/office/drawing/2014/main" id="{FA8808C9-989A-4245-9C8B-8D32325037C5}"/>
              </a:ext>
            </a:extLst>
          </p:cNvPr>
          <p:cNvSpPr txBox="1"/>
          <p:nvPr/>
        </p:nvSpPr>
        <p:spPr>
          <a:xfrm>
            <a:off x="573557" y="1413185"/>
            <a:ext cx="3516695" cy="419346"/>
          </a:xfrm>
          <a:prstGeom prst="rect">
            <a:avLst/>
          </a:prstGeom>
          <a:noFill/>
        </p:spPr>
        <p:txBody>
          <a:bodyPr wrap="square" rtlCol="0">
            <a:spAutoFit/>
          </a:bodyPr>
          <a:lstStyle/>
          <a:p>
            <a:pPr>
              <a:lnSpc>
                <a:spcPts val="2360"/>
              </a:lnSpc>
            </a:pPr>
            <a:r>
              <a:rPr lang="en-GB" sz="3000" dirty="0">
                <a:solidFill>
                  <a:schemeClr val="bg1"/>
                </a:solidFill>
                <a:latin typeface="Roboto" panose="02000000000000000000" pitchFamily="2" charset="0"/>
                <a:ea typeface="Roboto" panose="02000000000000000000" pitchFamily="2" charset="0"/>
              </a:rPr>
              <a:t>Sections</a:t>
            </a:r>
            <a:endParaRPr lang="tr-TR" sz="3000" dirty="0">
              <a:solidFill>
                <a:schemeClr val="bg1"/>
              </a:solidFill>
              <a:latin typeface="Roboto" panose="02000000000000000000" pitchFamily="2" charset="0"/>
              <a:ea typeface="Roboto" panose="02000000000000000000" pitchFamily="2" charset="0"/>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795" y="274536"/>
            <a:ext cx="3188836" cy="1097501"/>
          </a:xfrm>
          <a:prstGeom prst="rect">
            <a:avLst/>
          </a:prstGeom>
        </p:spPr>
      </p:pic>
      <p:sp>
        <p:nvSpPr>
          <p:cNvPr id="28" name="Metin kutusu 17">
            <a:extLst>
              <a:ext uri="{FF2B5EF4-FFF2-40B4-BE49-F238E27FC236}">
                <a16:creationId xmlns:a16="http://schemas.microsoft.com/office/drawing/2014/main" id="{7D1B247F-A5C3-464F-9892-27E5AAC6A569}"/>
              </a:ext>
            </a:extLst>
          </p:cNvPr>
          <p:cNvSpPr txBox="1"/>
          <p:nvPr/>
        </p:nvSpPr>
        <p:spPr>
          <a:xfrm>
            <a:off x="1406413" y="2947141"/>
            <a:ext cx="2645636" cy="338554"/>
          </a:xfrm>
          <a:prstGeom prst="rect">
            <a:avLst/>
          </a:prstGeom>
          <a:solidFill>
            <a:srgbClr val="1563FF"/>
          </a:solidFill>
        </p:spPr>
        <p:txBody>
          <a:bodyPr wrap="square" rtlCol="0">
            <a:spAutoFit/>
          </a:bodyPr>
          <a:lstStyle/>
          <a:p>
            <a:r>
              <a:rPr lang="en-GB" sz="1600" dirty="0">
                <a:solidFill>
                  <a:schemeClr val="bg1"/>
                </a:solidFill>
                <a:latin typeface="Roboto" panose="02000000000000000000" pitchFamily="2" charset="0"/>
                <a:ea typeface="Roboto" panose="02000000000000000000" pitchFamily="2" charset="0"/>
              </a:rPr>
              <a:t>Top Cybersecurity Threats</a:t>
            </a:r>
            <a:endParaRPr lang="en-US" sz="1600" b="1" dirty="0">
              <a:solidFill>
                <a:schemeClr val="bg1"/>
              </a:solidFill>
              <a:highlight>
                <a:srgbClr val="1463FF"/>
              </a:highlight>
              <a:latin typeface="Roboto" panose="02000000000000000000" pitchFamily="2" charset="0"/>
              <a:ea typeface="Roboto" panose="02000000000000000000" pitchFamily="2" charset="0"/>
            </a:endParaRPr>
          </a:p>
        </p:txBody>
      </p:sp>
      <p:sp>
        <p:nvSpPr>
          <p:cNvPr id="31" name="Metin kutusu 25">
            <a:extLst>
              <a:ext uri="{FF2B5EF4-FFF2-40B4-BE49-F238E27FC236}">
                <a16:creationId xmlns:a16="http://schemas.microsoft.com/office/drawing/2014/main" id="{EEED3EBA-1800-48B0-92AC-5CB91B4E28C5}"/>
              </a:ext>
            </a:extLst>
          </p:cNvPr>
          <p:cNvSpPr txBox="1"/>
          <p:nvPr/>
        </p:nvSpPr>
        <p:spPr>
          <a:xfrm>
            <a:off x="1317240" y="3737550"/>
            <a:ext cx="2773011" cy="276999"/>
          </a:xfrm>
          <a:prstGeom prst="rect">
            <a:avLst/>
          </a:prstGeom>
          <a:noFill/>
        </p:spPr>
        <p:txBody>
          <a:bodyPr wrap="square" rtlCol="0">
            <a:spAutoFit/>
          </a:bodyPr>
          <a:lstStyle/>
          <a:p>
            <a:r>
              <a:rPr lang="en-GB" sz="1200" dirty="0">
                <a:latin typeface="Roboto" panose="02000000000000000000" pitchFamily="2" charset="0"/>
                <a:ea typeface="Roboto" panose="02000000000000000000" pitchFamily="2" charset="0"/>
              </a:rPr>
              <a:t>Solutions Of Cybersecurity Threats</a:t>
            </a:r>
            <a:endParaRPr lang="en-US"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19683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Metin kutusu 41">
            <a:extLst>
              <a:ext uri="{FF2B5EF4-FFF2-40B4-BE49-F238E27FC236}">
                <a16:creationId xmlns:a16="http://schemas.microsoft.com/office/drawing/2014/main" id="{EE01CD01-B101-054D-8D5A-45E756025752}"/>
              </a:ext>
            </a:extLst>
          </p:cNvPr>
          <p:cNvSpPr txBox="1"/>
          <p:nvPr/>
        </p:nvSpPr>
        <p:spPr>
          <a:xfrm>
            <a:off x="8409515" y="3269344"/>
            <a:ext cx="2018501" cy="323165"/>
          </a:xfrm>
          <a:prstGeom prst="rect">
            <a:avLst/>
          </a:prstGeom>
          <a:noFill/>
        </p:spPr>
        <p:txBody>
          <a:bodyPr wrap="none" rtlCol="0">
            <a:spAutoFit/>
          </a:bodyPr>
          <a:lstStyle>
            <a:defPPr>
              <a:defRPr lang="tr-TR"/>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effectLst/>
                <a:highlight>
                  <a:srgbClr val="E2E735"/>
                </a:highlight>
                <a:uLnTx/>
                <a:uFillTx/>
                <a:latin typeface="Roboto" panose="02000000000000000000" pitchFamily="2" charset="0"/>
                <a:ea typeface="Roboto" panose="02000000000000000000" pitchFamily="2" charset="0"/>
              </a:defRPr>
            </a:lvl1pPr>
          </a:lstStyle>
          <a:p>
            <a:r>
              <a:rPr lang="en-US" dirty="0"/>
              <a:t>Miscellaneous Errors</a:t>
            </a:r>
          </a:p>
        </p:txBody>
      </p:sp>
      <p:pic>
        <p:nvPicPr>
          <p:cNvPr id="23" name="Resim 22">
            <a:extLst>
              <a:ext uri="{FF2B5EF4-FFF2-40B4-BE49-F238E27FC236}">
                <a16:creationId xmlns:a16="http://schemas.microsoft.com/office/drawing/2014/main" id="{1268E755-16C9-9F40-A54F-2F52BBB6FC2B}"/>
              </a:ext>
            </a:extLst>
          </p:cNvPr>
          <p:cNvPicPr>
            <a:picLocks noChangeAspect="1"/>
          </p:cNvPicPr>
          <p:nvPr/>
        </p:nvPicPr>
        <p:blipFill>
          <a:blip r:embed="rId3"/>
          <a:stretch>
            <a:fillRect/>
          </a:stretch>
        </p:blipFill>
        <p:spPr>
          <a:xfrm>
            <a:off x="5692452" y="3858494"/>
            <a:ext cx="645010" cy="1062486"/>
          </a:xfrm>
          <a:prstGeom prst="rect">
            <a:avLst/>
          </a:prstGeom>
        </p:spPr>
      </p:pic>
      <p:pic>
        <p:nvPicPr>
          <p:cNvPr id="17" name="Resim 16">
            <a:extLst>
              <a:ext uri="{FF2B5EF4-FFF2-40B4-BE49-F238E27FC236}">
                <a16:creationId xmlns:a16="http://schemas.microsoft.com/office/drawing/2014/main" id="{09BDC9E3-802C-844A-B5EC-6A0671C8FE83}"/>
              </a:ext>
            </a:extLst>
          </p:cNvPr>
          <p:cNvPicPr>
            <a:picLocks noChangeAspect="1"/>
          </p:cNvPicPr>
          <p:nvPr/>
        </p:nvPicPr>
        <p:blipFill>
          <a:blip r:embed="rId4"/>
          <a:stretch>
            <a:fillRect/>
          </a:stretch>
        </p:blipFill>
        <p:spPr>
          <a:xfrm>
            <a:off x="5443028" y="1747372"/>
            <a:ext cx="897954" cy="2118648"/>
          </a:xfrm>
          <a:prstGeom prst="rect">
            <a:avLst/>
          </a:prstGeom>
        </p:spPr>
      </p:pic>
      <p:pic>
        <p:nvPicPr>
          <p:cNvPr id="18" name="Resim 17">
            <a:extLst>
              <a:ext uri="{FF2B5EF4-FFF2-40B4-BE49-F238E27FC236}">
                <a16:creationId xmlns:a16="http://schemas.microsoft.com/office/drawing/2014/main" id="{FDF36688-DF4C-154D-A33C-9770534B31ED}"/>
              </a:ext>
            </a:extLst>
          </p:cNvPr>
          <p:cNvPicPr>
            <a:picLocks noChangeAspect="1"/>
          </p:cNvPicPr>
          <p:nvPr/>
        </p:nvPicPr>
        <p:blipFill>
          <a:blip r:embed="rId5"/>
          <a:stretch>
            <a:fillRect/>
          </a:stretch>
        </p:blipFill>
        <p:spPr>
          <a:xfrm>
            <a:off x="5549630" y="2367600"/>
            <a:ext cx="2915192" cy="1486216"/>
          </a:xfrm>
          <a:prstGeom prst="rect">
            <a:avLst/>
          </a:prstGeom>
        </p:spPr>
      </p:pic>
      <p:pic>
        <p:nvPicPr>
          <p:cNvPr id="20" name="Resim 19">
            <a:extLst>
              <a:ext uri="{FF2B5EF4-FFF2-40B4-BE49-F238E27FC236}">
                <a16:creationId xmlns:a16="http://schemas.microsoft.com/office/drawing/2014/main" id="{FE1CA16A-2784-534D-9DF3-55DFEAA56D37}"/>
              </a:ext>
            </a:extLst>
          </p:cNvPr>
          <p:cNvPicPr>
            <a:picLocks noChangeAspect="1"/>
          </p:cNvPicPr>
          <p:nvPr/>
        </p:nvPicPr>
        <p:blipFill>
          <a:blip r:embed="rId6"/>
          <a:stretch>
            <a:fillRect/>
          </a:stretch>
        </p:blipFill>
        <p:spPr>
          <a:xfrm>
            <a:off x="5692706" y="2799833"/>
            <a:ext cx="645010" cy="1062486"/>
          </a:xfrm>
          <a:prstGeom prst="rect">
            <a:avLst/>
          </a:prstGeom>
        </p:spPr>
      </p:pic>
      <p:pic>
        <p:nvPicPr>
          <p:cNvPr id="21" name="Resim 20">
            <a:extLst>
              <a:ext uri="{FF2B5EF4-FFF2-40B4-BE49-F238E27FC236}">
                <a16:creationId xmlns:a16="http://schemas.microsoft.com/office/drawing/2014/main" id="{C66AC40A-3254-C242-9BED-D594A7CB4874}"/>
              </a:ext>
            </a:extLst>
          </p:cNvPr>
          <p:cNvPicPr>
            <a:picLocks noChangeAspect="1"/>
          </p:cNvPicPr>
          <p:nvPr/>
        </p:nvPicPr>
        <p:blipFill>
          <a:blip r:embed="rId7"/>
          <a:stretch>
            <a:fillRect/>
          </a:stretch>
        </p:blipFill>
        <p:spPr>
          <a:xfrm>
            <a:off x="5845704" y="3404662"/>
            <a:ext cx="2655922" cy="468000"/>
          </a:xfrm>
          <a:prstGeom prst="rect">
            <a:avLst/>
          </a:prstGeom>
        </p:spPr>
      </p:pic>
      <p:pic>
        <p:nvPicPr>
          <p:cNvPr id="22" name="Resim 21">
            <a:extLst>
              <a:ext uri="{FF2B5EF4-FFF2-40B4-BE49-F238E27FC236}">
                <a16:creationId xmlns:a16="http://schemas.microsoft.com/office/drawing/2014/main" id="{CDFE2CCB-5278-1C4B-AC96-094E1BDA2962}"/>
              </a:ext>
            </a:extLst>
          </p:cNvPr>
          <p:cNvPicPr>
            <a:picLocks noChangeAspect="1"/>
          </p:cNvPicPr>
          <p:nvPr/>
        </p:nvPicPr>
        <p:blipFill>
          <a:blip r:embed="rId8"/>
          <a:stretch>
            <a:fillRect/>
          </a:stretch>
        </p:blipFill>
        <p:spPr>
          <a:xfrm>
            <a:off x="5824416" y="3877455"/>
            <a:ext cx="2655921" cy="594486"/>
          </a:xfrm>
          <a:prstGeom prst="rect">
            <a:avLst/>
          </a:prstGeom>
        </p:spPr>
      </p:pic>
      <p:pic>
        <p:nvPicPr>
          <p:cNvPr id="49" name="Resim 48">
            <a:extLst>
              <a:ext uri="{FF2B5EF4-FFF2-40B4-BE49-F238E27FC236}">
                <a16:creationId xmlns:a16="http://schemas.microsoft.com/office/drawing/2014/main" id="{61B9CD49-F233-B54A-BC9A-9F7CC506BF85}"/>
              </a:ext>
            </a:extLst>
          </p:cNvPr>
          <p:cNvPicPr>
            <a:picLocks noChangeAspect="1"/>
          </p:cNvPicPr>
          <p:nvPr/>
        </p:nvPicPr>
        <p:blipFill>
          <a:blip r:embed="rId9"/>
          <a:stretch>
            <a:fillRect/>
          </a:stretch>
        </p:blipFill>
        <p:spPr>
          <a:xfrm>
            <a:off x="5060952" y="3835156"/>
            <a:ext cx="1277372" cy="50595"/>
          </a:xfrm>
          <a:prstGeom prst="rect">
            <a:avLst/>
          </a:prstGeom>
        </p:spPr>
      </p:pic>
      <p:pic>
        <p:nvPicPr>
          <p:cNvPr id="2" name="Resim 1">
            <a:extLst>
              <a:ext uri="{FF2B5EF4-FFF2-40B4-BE49-F238E27FC236}">
                <a16:creationId xmlns:a16="http://schemas.microsoft.com/office/drawing/2014/main" id="{DE49BC00-7B96-FA44-B8FA-CA5D0AAE16E6}"/>
              </a:ext>
            </a:extLst>
          </p:cNvPr>
          <p:cNvPicPr>
            <a:picLocks noChangeAspect="1"/>
          </p:cNvPicPr>
          <p:nvPr/>
        </p:nvPicPr>
        <p:blipFill>
          <a:blip r:embed="rId10"/>
          <a:stretch>
            <a:fillRect/>
          </a:stretch>
        </p:blipFill>
        <p:spPr>
          <a:xfrm>
            <a:off x="2030850" y="3268752"/>
            <a:ext cx="2991892" cy="1288619"/>
          </a:xfrm>
          <a:prstGeom prst="rect">
            <a:avLst/>
          </a:prstGeom>
        </p:spPr>
      </p:pic>
      <p:sp>
        <p:nvSpPr>
          <p:cNvPr id="26" name="Metin kutusu 25">
            <a:extLst>
              <a:ext uri="{FF2B5EF4-FFF2-40B4-BE49-F238E27FC236}">
                <a16:creationId xmlns:a16="http://schemas.microsoft.com/office/drawing/2014/main" id="{60BB2272-F9F2-9B41-A431-F17F88C08BF5}"/>
              </a:ext>
            </a:extLst>
          </p:cNvPr>
          <p:cNvSpPr txBox="1"/>
          <p:nvPr/>
        </p:nvSpPr>
        <p:spPr>
          <a:xfrm>
            <a:off x="2473527" y="3638662"/>
            <a:ext cx="186942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dirty="0">
                <a:solidFill>
                  <a:prstClr val="white"/>
                </a:solidFill>
                <a:latin typeface="Roboto" panose="02000000000000000000" pitchFamily="2" charset="0"/>
                <a:ea typeface="Roboto" panose="02000000000000000000" pitchFamily="2" charset="0"/>
              </a:rPr>
              <a:t>T</a:t>
            </a:r>
            <a:r>
              <a:rPr lang="en-US" sz="2400" b="1" dirty="0">
                <a:solidFill>
                  <a:prstClr val="white"/>
                </a:solidFill>
                <a:latin typeface="Roboto" panose="02000000000000000000" pitchFamily="2" charset="0"/>
                <a:ea typeface="Roboto" panose="02000000000000000000" pitchFamily="2" charset="0"/>
              </a:rPr>
              <a:t>op Threats</a:t>
            </a:r>
            <a:endParaRPr kumimoji="0" lang="en-US" sz="2400" b="1" i="0" u="none" strike="noStrike" kern="1200" cap="none" spc="0" normalizeH="0" baseline="0" dirty="0">
              <a:ln>
                <a:noFill/>
              </a:ln>
              <a:solidFill>
                <a:prstClr val="white"/>
              </a:solidFill>
              <a:effectLst/>
              <a:uLnTx/>
              <a:uFillTx/>
              <a:latin typeface="Roboto" panose="02000000000000000000" pitchFamily="2" charset="0"/>
              <a:ea typeface="Roboto" panose="02000000000000000000" pitchFamily="2" charset="0"/>
            </a:endParaRPr>
          </a:p>
        </p:txBody>
      </p:sp>
      <p:sp>
        <p:nvSpPr>
          <p:cNvPr id="36" name="Metin kutusu 35">
            <a:extLst>
              <a:ext uri="{FF2B5EF4-FFF2-40B4-BE49-F238E27FC236}">
                <a16:creationId xmlns:a16="http://schemas.microsoft.com/office/drawing/2014/main" id="{CEEC8732-07F7-F94E-9E3D-06546595D39B}"/>
              </a:ext>
            </a:extLst>
          </p:cNvPr>
          <p:cNvSpPr txBox="1"/>
          <p:nvPr/>
        </p:nvSpPr>
        <p:spPr>
          <a:xfrm>
            <a:off x="6249460" y="1596624"/>
            <a:ext cx="1800493"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1" i="0" u="none" strike="noStrike" kern="1200" cap="none" spc="0" normalizeH="0" baseline="0" dirty="0">
                <a:ln>
                  <a:noFill/>
                </a:ln>
                <a:effectLst/>
                <a:highlight>
                  <a:srgbClr val="E2E735"/>
                </a:highlight>
                <a:uLnTx/>
                <a:uFillTx/>
                <a:latin typeface="Roboto" panose="02000000000000000000" pitchFamily="2" charset="0"/>
                <a:ea typeface="Roboto" panose="02000000000000000000" pitchFamily="2" charset="0"/>
              </a:rPr>
              <a:t>Social Engineering</a:t>
            </a:r>
            <a:endParaRPr kumimoji="0" lang="en-US" sz="1500" b="1" i="0" u="none" strike="noStrike" kern="1200" cap="none" spc="0" normalizeH="0" baseline="0" dirty="0">
              <a:ln>
                <a:noFill/>
              </a:ln>
              <a:effectLst/>
              <a:highlight>
                <a:srgbClr val="E2E735"/>
              </a:highlight>
              <a:uLnTx/>
              <a:uFillTx/>
              <a:latin typeface="Roboto" panose="02000000000000000000" pitchFamily="2" charset="0"/>
              <a:ea typeface="Roboto" panose="02000000000000000000" pitchFamily="2" charset="0"/>
            </a:endParaRPr>
          </a:p>
        </p:txBody>
      </p:sp>
      <p:sp>
        <p:nvSpPr>
          <p:cNvPr id="37" name="Metin kutusu 36">
            <a:extLst>
              <a:ext uri="{FF2B5EF4-FFF2-40B4-BE49-F238E27FC236}">
                <a16:creationId xmlns:a16="http://schemas.microsoft.com/office/drawing/2014/main" id="{AA4B2ABE-D37D-BE4E-9A25-59BF68E4EB27}"/>
              </a:ext>
            </a:extLst>
          </p:cNvPr>
          <p:cNvSpPr txBox="1"/>
          <p:nvPr/>
        </p:nvSpPr>
        <p:spPr>
          <a:xfrm>
            <a:off x="6249460" y="2674638"/>
            <a:ext cx="1657826" cy="323165"/>
          </a:xfrm>
          <a:prstGeom prst="rect">
            <a:avLst/>
          </a:prstGeom>
          <a:noFill/>
        </p:spPr>
        <p:txBody>
          <a:bodyPr wrap="none" rtlCol="0">
            <a:spAutoFit/>
          </a:bodyPr>
          <a:lstStyle>
            <a:defPPr>
              <a:defRPr lang="tr-TR"/>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effectLst/>
                <a:highlight>
                  <a:srgbClr val="E2E735"/>
                </a:highlight>
                <a:uLnTx/>
                <a:uFillTx/>
                <a:latin typeface="Roboto" panose="02000000000000000000" pitchFamily="2" charset="0"/>
                <a:ea typeface="Roboto" panose="02000000000000000000" pitchFamily="2" charset="0"/>
              </a:defRPr>
            </a:lvl1pPr>
          </a:lstStyle>
          <a:p>
            <a:r>
              <a:rPr lang="en-US" dirty="0"/>
              <a:t>System Intrusion</a:t>
            </a:r>
          </a:p>
        </p:txBody>
      </p:sp>
      <p:sp>
        <p:nvSpPr>
          <p:cNvPr id="38" name="Metin kutusu 37">
            <a:extLst>
              <a:ext uri="{FF2B5EF4-FFF2-40B4-BE49-F238E27FC236}">
                <a16:creationId xmlns:a16="http://schemas.microsoft.com/office/drawing/2014/main" id="{13BFAEEE-6040-0447-A194-72DCE2C5020B}"/>
              </a:ext>
            </a:extLst>
          </p:cNvPr>
          <p:cNvSpPr txBox="1"/>
          <p:nvPr/>
        </p:nvSpPr>
        <p:spPr>
          <a:xfrm>
            <a:off x="6242035" y="3740505"/>
            <a:ext cx="1627369" cy="323165"/>
          </a:xfrm>
          <a:prstGeom prst="rect">
            <a:avLst/>
          </a:prstGeom>
          <a:noFill/>
        </p:spPr>
        <p:txBody>
          <a:bodyPr wrap="none" rtlCol="0">
            <a:spAutoFit/>
          </a:bodyPr>
          <a:lstStyle>
            <a:defPPr>
              <a:defRPr lang="tr-TR"/>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effectLst/>
                <a:highlight>
                  <a:srgbClr val="E2E735"/>
                </a:highlight>
                <a:uLnTx/>
                <a:uFillTx/>
                <a:latin typeface="Roboto" panose="02000000000000000000" pitchFamily="2" charset="0"/>
                <a:ea typeface="Roboto" panose="02000000000000000000" pitchFamily="2" charset="0"/>
              </a:defRPr>
            </a:lvl1pPr>
          </a:lstStyle>
          <a:p>
            <a:r>
              <a:rPr lang="en-US" dirty="0"/>
              <a:t>Privilege Misuse</a:t>
            </a:r>
          </a:p>
        </p:txBody>
      </p:sp>
      <p:sp>
        <p:nvSpPr>
          <p:cNvPr id="39" name="Metin kutusu 38">
            <a:extLst>
              <a:ext uri="{FF2B5EF4-FFF2-40B4-BE49-F238E27FC236}">
                <a16:creationId xmlns:a16="http://schemas.microsoft.com/office/drawing/2014/main" id="{999B66D0-08BF-D543-AA0C-587398E1D572}"/>
              </a:ext>
            </a:extLst>
          </p:cNvPr>
          <p:cNvSpPr txBox="1"/>
          <p:nvPr/>
        </p:nvSpPr>
        <p:spPr>
          <a:xfrm>
            <a:off x="6249460" y="4741499"/>
            <a:ext cx="1648208" cy="323165"/>
          </a:xfrm>
          <a:prstGeom prst="rect">
            <a:avLst/>
          </a:prstGeom>
          <a:noFill/>
        </p:spPr>
        <p:txBody>
          <a:bodyPr wrap="none" rtlCol="0">
            <a:spAutoFit/>
          </a:bodyPr>
          <a:lstStyle>
            <a:defPPr>
              <a:defRPr lang="tr-TR"/>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effectLst/>
                <a:highlight>
                  <a:srgbClr val="E2E735"/>
                </a:highlight>
                <a:uLnTx/>
                <a:uFillTx/>
                <a:latin typeface="Roboto" panose="02000000000000000000" pitchFamily="2" charset="0"/>
                <a:ea typeface="Roboto" panose="02000000000000000000" pitchFamily="2" charset="0"/>
              </a:defRPr>
            </a:lvl1pPr>
          </a:lstStyle>
          <a:p>
            <a:r>
              <a:rPr lang="en-GB" dirty="0"/>
              <a:t>D</a:t>
            </a:r>
            <a:r>
              <a:rPr lang="en-US" dirty="0" err="1"/>
              <a:t>enial</a:t>
            </a:r>
            <a:r>
              <a:rPr lang="en-US" dirty="0"/>
              <a:t> of Service</a:t>
            </a:r>
          </a:p>
        </p:txBody>
      </p:sp>
      <p:sp>
        <p:nvSpPr>
          <p:cNvPr id="40" name="Metin kutusu 39">
            <a:extLst>
              <a:ext uri="{FF2B5EF4-FFF2-40B4-BE49-F238E27FC236}">
                <a16:creationId xmlns:a16="http://schemas.microsoft.com/office/drawing/2014/main" id="{DDDA3497-FE19-F64C-B0CA-462C8A0BBBA8}"/>
              </a:ext>
            </a:extLst>
          </p:cNvPr>
          <p:cNvSpPr txBox="1"/>
          <p:nvPr/>
        </p:nvSpPr>
        <p:spPr>
          <a:xfrm>
            <a:off x="6297338" y="5588606"/>
            <a:ext cx="1516762" cy="323165"/>
          </a:xfrm>
          <a:prstGeom prst="rect">
            <a:avLst/>
          </a:prstGeom>
          <a:noFill/>
        </p:spPr>
        <p:txBody>
          <a:bodyPr wrap="none" rtlCol="0">
            <a:spAutoFit/>
          </a:bodyPr>
          <a:lstStyle>
            <a:defPPr>
              <a:defRPr lang="tr-TR"/>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effectLst/>
                <a:highlight>
                  <a:srgbClr val="E2E735"/>
                </a:highlight>
                <a:uLnTx/>
                <a:uFillTx/>
                <a:latin typeface="Roboto" panose="02000000000000000000" pitchFamily="2" charset="0"/>
                <a:ea typeface="Roboto" panose="02000000000000000000" pitchFamily="2" charset="0"/>
              </a:defRPr>
            </a:lvl1pPr>
          </a:lstStyle>
          <a:p>
            <a:r>
              <a:rPr lang="en-GB" dirty="0"/>
              <a:t>E</a:t>
            </a:r>
            <a:r>
              <a:rPr lang="en-US" dirty="0" err="1"/>
              <a:t>verything</a:t>
            </a:r>
            <a:r>
              <a:rPr lang="en-US" dirty="0"/>
              <a:t> Else</a:t>
            </a:r>
          </a:p>
        </p:txBody>
      </p:sp>
      <p:sp>
        <p:nvSpPr>
          <p:cNvPr id="41" name="Metin kutusu 40">
            <a:extLst>
              <a:ext uri="{FF2B5EF4-FFF2-40B4-BE49-F238E27FC236}">
                <a16:creationId xmlns:a16="http://schemas.microsoft.com/office/drawing/2014/main" id="{1EB221DD-1B15-A844-9ACF-C13F75DF2793}"/>
              </a:ext>
            </a:extLst>
          </p:cNvPr>
          <p:cNvSpPr txBox="1"/>
          <p:nvPr/>
        </p:nvSpPr>
        <p:spPr>
          <a:xfrm>
            <a:off x="8373504" y="2235660"/>
            <a:ext cx="2842445" cy="323165"/>
          </a:xfrm>
          <a:prstGeom prst="rect">
            <a:avLst/>
          </a:prstGeom>
          <a:noFill/>
        </p:spPr>
        <p:txBody>
          <a:bodyPr wrap="none" rtlCol="0">
            <a:spAutoFit/>
          </a:bodyPr>
          <a:lstStyle>
            <a:defPPr>
              <a:defRPr lang="tr-TR"/>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effectLst/>
                <a:highlight>
                  <a:srgbClr val="E2E735"/>
                </a:highlight>
                <a:uLnTx/>
                <a:uFillTx/>
                <a:latin typeface="Roboto" panose="02000000000000000000" pitchFamily="2" charset="0"/>
                <a:ea typeface="Roboto" panose="02000000000000000000" pitchFamily="2" charset="0"/>
              </a:defRPr>
            </a:lvl1pPr>
          </a:lstStyle>
          <a:p>
            <a:r>
              <a:rPr lang="en-GB" dirty="0"/>
              <a:t>Basic Web Application Attacks</a:t>
            </a:r>
            <a:endParaRPr lang="en-US" dirty="0"/>
          </a:p>
        </p:txBody>
      </p:sp>
      <p:sp>
        <p:nvSpPr>
          <p:cNvPr id="43" name="Metin kutusu 42">
            <a:extLst>
              <a:ext uri="{FF2B5EF4-FFF2-40B4-BE49-F238E27FC236}">
                <a16:creationId xmlns:a16="http://schemas.microsoft.com/office/drawing/2014/main" id="{9FF954C9-071F-2C47-BFB6-5FF744557BF8}"/>
              </a:ext>
            </a:extLst>
          </p:cNvPr>
          <p:cNvSpPr txBox="1"/>
          <p:nvPr/>
        </p:nvSpPr>
        <p:spPr>
          <a:xfrm>
            <a:off x="8395729" y="4301627"/>
            <a:ext cx="2180405" cy="323165"/>
          </a:xfrm>
          <a:prstGeom prst="rect">
            <a:avLst/>
          </a:prstGeom>
          <a:noFill/>
        </p:spPr>
        <p:txBody>
          <a:bodyPr wrap="none" rtlCol="0">
            <a:spAutoFit/>
          </a:bodyPr>
          <a:lstStyle>
            <a:defPPr>
              <a:defRPr lang="tr-TR"/>
            </a:defPPr>
            <a:lvl1pPr marR="0" lvl="0" indent="0" fontAlgn="auto">
              <a:lnSpc>
                <a:spcPct val="100000"/>
              </a:lnSpc>
              <a:spcBef>
                <a:spcPts val="0"/>
              </a:spcBef>
              <a:spcAft>
                <a:spcPts val="0"/>
              </a:spcAft>
              <a:buClrTx/>
              <a:buSzTx/>
              <a:buFontTx/>
              <a:buNone/>
              <a:tabLst/>
              <a:defRPr kumimoji="0" sz="1500" b="1" i="0" u="none" strike="noStrike" cap="none" spc="0" normalizeH="0" baseline="0">
                <a:ln>
                  <a:noFill/>
                </a:ln>
                <a:effectLst/>
                <a:highlight>
                  <a:srgbClr val="E2E735"/>
                </a:highlight>
                <a:uLnTx/>
                <a:uFillTx/>
                <a:latin typeface="Roboto" panose="02000000000000000000" pitchFamily="2" charset="0"/>
                <a:ea typeface="Roboto" panose="02000000000000000000" pitchFamily="2" charset="0"/>
              </a:defRPr>
            </a:lvl1pPr>
          </a:lstStyle>
          <a:p>
            <a:r>
              <a:rPr lang="en-US" dirty="0"/>
              <a:t>Lost and Stolen Assets</a:t>
            </a:r>
          </a:p>
        </p:txBody>
      </p:sp>
      <p:pic>
        <p:nvPicPr>
          <p:cNvPr id="25" name="Resim 24">
            <a:extLst>
              <a:ext uri="{FF2B5EF4-FFF2-40B4-BE49-F238E27FC236}">
                <a16:creationId xmlns:a16="http://schemas.microsoft.com/office/drawing/2014/main" id="{CFAA5B05-5614-894A-9310-FD7CFF778367}"/>
              </a:ext>
            </a:extLst>
          </p:cNvPr>
          <p:cNvPicPr>
            <a:picLocks noChangeAspect="1"/>
          </p:cNvPicPr>
          <p:nvPr/>
        </p:nvPicPr>
        <p:blipFill>
          <a:blip r:embed="rId11"/>
          <a:stretch>
            <a:fillRect/>
          </a:stretch>
        </p:blipFill>
        <p:spPr>
          <a:xfrm>
            <a:off x="5455524" y="3853815"/>
            <a:ext cx="842780" cy="1923177"/>
          </a:xfrm>
          <a:prstGeom prst="rect">
            <a:avLst/>
          </a:prstGeom>
        </p:spPr>
      </p:pic>
      <p:sp>
        <p:nvSpPr>
          <p:cNvPr id="44" name="Rectangle 43">
            <a:extLst>
              <a:ext uri="{FF2B5EF4-FFF2-40B4-BE49-F238E27FC236}">
                <a16:creationId xmlns:a16="http://schemas.microsoft.com/office/drawing/2014/main" id="{7CE357B6-FC83-4456-829B-D7644A8850C3}"/>
              </a:ext>
            </a:extLst>
          </p:cNvPr>
          <p:cNvSpPr/>
          <p:nvPr/>
        </p:nvSpPr>
        <p:spPr>
          <a:xfrm>
            <a:off x="-5670" y="0"/>
            <a:ext cx="273490" cy="6858000"/>
          </a:xfrm>
          <a:prstGeom prst="rect">
            <a:avLst/>
          </a:prstGeom>
          <a:solidFill>
            <a:srgbClr val="1463FF"/>
          </a:solidFill>
          <a:ln>
            <a:noFill/>
          </a:ln>
          <a:effectLst>
            <a:outerShdw blurRad="508000" dist="50800" dir="27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highlight>
                <a:srgbClr val="0000FF"/>
              </a:highlight>
              <a:uLnTx/>
              <a:uFillTx/>
              <a:latin typeface="Roboto" panose="02000000000000000000" pitchFamily="2" charset="0"/>
              <a:ea typeface="Roboto" panose="02000000000000000000" pitchFamily="2" charset="0"/>
            </a:endParaRPr>
          </a:p>
        </p:txBody>
      </p:sp>
      <p:pic>
        <p:nvPicPr>
          <p:cNvPr id="24" name="Picture 23">
            <a:extLst>
              <a:ext uri="{FF2B5EF4-FFF2-40B4-BE49-F238E27FC236}">
                <a16:creationId xmlns:a16="http://schemas.microsoft.com/office/drawing/2014/main" id="{E981B637-942F-4B33-8FA7-6C3F4A2D0D6F}"/>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50501" t="3048"/>
          <a:stretch/>
        </p:blipFill>
        <p:spPr>
          <a:xfrm>
            <a:off x="10555704" y="22508"/>
            <a:ext cx="1636295" cy="646331"/>
          </a:xfrm>
          <a:prstGeom prst="rect">
            <a:avLst/>
          </a:prstGeom>
        </p:spPr>
      </p:pic>
    </p:spTree>
    <p:extLst>
      <p:ext uri="{BB962C8B-B14F-4D97-AF65-F5344CB8AC3E}">
        <p14:creationId xmlns:p14="http://schemas.microsoft.com/office/powerpoint/2010/main" val="813976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0C1A5CAC-780F-4A87-A5E6-7976E5144916}"/>
              </a:ext>
            </a:extLst>
          </p:cNvPr>
          <p:cNvSpPr>
            <a:spLocks noGrp="1"/>
          </p:cNvSpPr>
          <p:nvPr/>
        </p:nvSpPr>
        <p:spPr>
          <a:xfrm>
            <a:off x="838200" y="1062459"/>
            <a:ext cx="10174754" cy="866260"/>
          </a:xfrm>
          <a:prstGeom prst="rect">
            <a:avLst/>
          </a:prstGeom>
        </p:spPr>
        <p:txBody>
          <a:bodyPr vert="horz" lIns="208568" tIns="104285" rIns="208568" bIns="104285"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a:ln>
                <a:noFill/>
              </a:ln>
              <a:solidFill>
                <a:srgbClr val="4472C4"/>
              </a:solidFill>
              <a:effectLst/>
              <a:uLnTx/>
              <a:uFillTx/>
              <a:latin typeface="Roboto" panose="02000000000000000000" pitchFamily="2" charset="0"/>
              <a:ea typeface="Roboto" panose="02000000000000000000" pitchFamily="2" charset="0"/>
              <a:cs typeface="Calibri" panose="020F0502020204030204" pitchFamily="34" charset="0"/>
            </a:endParaRPr>
          </a:p>
        </p:txBody>
      </p:sp>
      <p:sp>
        <p:nvSpPr>
          <p:cNvPr id="94" name="Metin kutusu 27">
            <a:extLst>
              <a:ext uri="{FF2B5EF4-FFF2-40B4-BE49-F238E27FC236}">
                <a16:creationId xmlns:a16="http://schemas.microsoft.com/office/drawing/2014/main" id="{88C753BC-51A3-4DDB-8505-FCF02488BF5C}"/>
              </a:ext>
            </a:extLst>
          </p:cNvPr>
          <p:cNvSpPr txBox="1"/>
          <p:nvPr/>
        </p:nvSpPr>
        <p:spPr>
          <a:xfrm>
            <a:off x="921024" y="557884"/>
            <a:ext cx="1082252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dirty="0">
                <a:ln>
                  <a:noFill/>
                </a:ln>
                <a:effectLst/>
                <a:uLnTx/>
                <a:uFillTx/>
                <a:latin typeface="Roboto" panose="02000000000000000000" pitchFamily="2" charset="0"/>
                <a:ea typeface="Roboto" panose="02000000000000000000" pitchFamily="2" charset="0"/>
              </a:rPr>
              <a:t>Social </a:t>
            </a:r>
            <a:r>
              <a:rPr kumimoji="0" lang="en-GB" sz="3600" b="1" i="0" u="none" strike="noStrike" kern="1200" cap="none" spc="0" normalizeH="0" baseline="0" dirty="0">
                <a:ln>
                  <a:noFill/>
                </a:ln>
                <a:solidFill>
                  <a:schemeClr val="bg1"/>
                </a:solidFill>
                <a:effectLst/>
                <a:highlight>
                  <a:srgbClr val="0000FF"/>
                </a:highlight>
                <a:uLnTx/>
                <a:uFillTx/>
                <a:latin typeface="Roboto" panose="02000000000000000000" pitchFamily="2" charset="0"/>
                <a:ea typeface="Roboto" panose="02000000000000000000" pitchFamily="2" charset="0"/>
              </a:rPr>
              <a:t>Engineering</a:t>
            </a:r>
            <a:endParaRPr kumimoji="0" lang="en-US" sz="3600" b="1" i="0" u="none" strike="noStrike" kern="1200" cap="none" spc="0" normalizeH="0" baseline="0" dirty="0">
              <a:ln>
                <a:noFill/>
              </a:ln>
              <a:solidFill>
                <a:schemeClr val="bg1"/>
              </a:solidFill>
              <a:effectLst/>
              <a:highlight>
                <a:srgbClr val="0000FF"/>
              </a:highlight>
              <a:uLnTx/>
              <a:uFillTx/>
              <a:latin typeface="Roboto" panose="02000000000000000000" pitchFamily="2" charset="0"/>
              <a:ea typeface="Roboto" panose="02000000000000000000" pitchFamily="2" charset="0"/>
            </a:endParaRPr>
          </a:p>
        </p:txBody>
      </p:sp>
      <p:sp>
        <p:nvSpPr>
          <p:cNvPr id="37" name="Rectangle 36">
            <a:extLst>
              <a:ext uri="{FF2B5EF4-FFF2-40B4-BE49-F238E27FC236}">
                <a16:creationId xmlns:a16="http://schemas.microsoft.com/office/drawing/2014/main" id="{0DFEFC24-D56D-4551-94CD-8CFE6BFEF6D4}"/>
              </a:ext>
            </a:extLst>
          </p:cNvPr>
          <p:cNvSpPr/>
          <p:nvPr/>
        </p:nvSpPr>
        <p:spPr>
          <a:xfrm>
            <a:off x="1" y="0"/>
            <a:ext cx="261936" cy="6858000"/>
          </a:xfrm>
          <a:prstGeom prst="rect">
            <a:avLst/>
          </a:prstGeom>
          <a:solidFill>
            <a:srgbClr val="1463FF"/>
          </a:solidFill>
          <a:ln>
            <a:noFill/>
          </a:ln>
          <a:effectLst>
            <a:outerShdw blurRad="508000" dist="50800" dir="27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highlight>
                <a:srgbClr val="0000FF"/>
              </a:highlight>
              <a:uLnTx/>
              <a:uFillTx/>
              <a:latin typeface="Roboto" panose="02000000000000000000" pitchFamily="2" charset="0"/>
              <a:ea typeface="Roboto" panose="02000000000000000000" pitchFamily="2" charset="0"/>
            </a:endParaRPr>
          </a:p>
        </p:txBody>
      </p:sp>
      <p:sp>
        <p:nvSpPr>
          <p:cNvPr id="26" name="TextBox 25">
            <a:extLst>
              <a:ext uri="{FF2B5EF4-FFF2-40B4-BE49-F238E27FC236}">
                <a16:creationId xmlns:a16="http://schemas.microsoft.com/office/drawing/2014/main" id="{424BFB57-DFF4-420F-BDC9-9618FF160D2C}"/>
              </a:ext>
            </a:extLst>
          </p:cNvPr>
          <p:cNvSpPr txBox="1"/>
          <p:nvPr/>
        </p:nvSpPr>
        <p:spPr>
          <a:xfrm>
            <a:off x="832006" y="2481753"/>
            <a:ext cx="9251561" cy="1092032"/>
          </a:xfrm>
          <a:prstGeom prst="rect">
            <a:avLst/>
          </a:prstGeom>
        </p:spPr>
        <p:txBody>
          <a:bodyPr vert="horz" lIns="91440" tIns="45720" rIns="91440" bIns="45720" rtlCol="0">
            <a:noAutofit/>
          </a:bodyPr>
          <a:lstStyle>
            <a:defPPr>
              <a:defRPr lang="en-US"/>
            </a:defPPr>
            <a:lvl1pPr indent="0">
              <a:lnSpc>
                <a:spcPct val="90000"/>
              </a:lnSpc>
              <a:spcBef>
                <a:spcPts val="1000"/>
              </a:spcBef>
              <a:buClr>
                <a:schemeClr val="accent1">
                  <a:lumMod val="50000"/>
                </a:schemeClr>
              </a:buClr>
              <a:buFont typeface="Wingdings" panose="05000000000000000000" pitchFamily="2" charset="2"/>
              <a:buNone/>
              <a:defRPr sz="1600">
                <a:latin typeface="Corbel" panose="020B0503020204020204" pitchFamily="34" charset="0"/>
              </a:defRPr>
            </a:lvl1pPr>
            <a:lvl2pPr marL="685800" indent="-228600">
              <a:lnSpc>
                <a:spcPct val="90000"/>
              </a:lnSpc>
              <a:spcBef>
                <a:spcPts val="500"/>
              </a:spcBef>
              <a:buClr>
                <a:schemeClr val="accent1">
                  <a:lumMod val="50000"/>
                </a:schemeClr>
              </a:buClr>
              <a:buFont typeface="Wingdings" panose="05000000000000000000" pitchFamily="2" charset="2"/>
              <a:buChar char="§"/>
              <a:defRPr sz="2400">
                <a:solidFill>
                  <a:schemeClr val="tx1">
                    <a:lumMod val="50000"/>
                    <a:lumOff val="50000"/>
                  </a:schemeClr>
                </a:solidFill>
                <a:latin typeface="Corbel" panose="020B0503020204020204" pitchFamily="34" charset="0"/>
              </a:defRPr>
            </a:lvl2pPr>
            <a:lvl3pPr marL="1143000" indent="-228600">
              <a:lnSpc>
                <a:spcPct val="90000"/>
              </a:lnSpc>
              <a:spcBef>
                <a:spcPts val="500"/>
              </a:spcBef>
              <a:buClr>
                <a:schemeClr val="accent1">
                  <a:lumMod val="50000"/>
                </a:schemeClr>
              </a:buClr>
              <a:buFont typeface="Wingdings" panose="05000000000000000000" pitchFamily="2" charset="2"/>
              <a:buChar char="§"/>
              <a:defRPr sz="2000">
                <a:solidFill>
                  <a:schemeClr val="tx1">
                    <a:lumMod val="50000"/>
                    <a:lumOff val="50000"/>
                  </a:schemeClr>
                </a:solidFill>
                <a:latin typeface="Corbel" panose="020B0503020204020204" pitchFamily="34" charset="0"/>
              </a:defRPr>
            </a:lvl3pPr>
            <a:lvl4pPr marL="1600200" indent="-228600">
              <a:lnSpc>
                <a:spcPct val="90000"/>
              </a:lnSpc>
              <a:spcBef>
                <a:spcPts val="500"/>
              </a:spcBef>
              <a:buClr>
                <a:schemeClr val="accent1">
                  <a:lumMod val="50000"/>
                </a:schemeClr>
              </a:buClr>
              <a:buFont typeface="Wingdings" panose="05000000000000000000" pitchFamily="2" charset="2"/>
              <a:buChar char="§"/>
              <a:defRPr>
                <a:solidFill>
                  <a:schemeClr val="tx1">
                    <a:lumMod val="50000"/>
                    <a:lumOff val="50000"/>
                  </a:schemeClr>
                </a:solidFill>
                <a:latin typeface="Corbel" panose="020B0503020204020204" pitchFamily="34" charset="0"/>
              </a:defRPr>
            </a:lvl4pPr>
            <a:lvl5pPr marL="2057400" indent="-228600">
              <a:lnSpc>
                <a:spcPct val="90000"/>
              </a:lnSpc>
              <a:spcBef>
                <a:spcPts val="500"/>
              </a:spcBef>
              <a:buClr>
                <a:schemeClr val="accent1">
                  <a:lumMod val="50000"/>
                </a:schemeClr>
              </a:buClr>
              <a:buFont typeface="Wingdings" panose="05000000000000000000" pitchFamily="2" charset="2"/>
              <a:buChar char="§"/>
              <a:defRPr>
                <a:solidFill>
                  <a:schemeClr val="tx1">
                    <a:lumMod val="50000"/>
                    <a:lumOff val="50000"/>
                  </a:schemeClr>
                </a:solidFill>
                <a:latin typeface="Corbel" panose="020B05030202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
                <a:srgbClr val="4472C4">
                  <a:lumMod val="50000"/>
                </a:srgbClr>
              </a:buClr>
              <a:buSzTx/>
              <a:buFont typeface="Wingdings" panose="05000000000000000000" pitchFamily="2" charset="2"/>
              <a:buNone/>
              <a:tabLst/>
              <a:defRPr/>
            </a:pPr>
            <a:r>
              <a:rPr kumimoji="0" lang="en-GB" sz="1800" b="1" i="0" u="none" strike="noStrike" kern="1200" cap="none" spc="0" normalizeH="0" baseline="0" noProof="0" dirty="0">
                <a:ln>
                  <a:noFill/>
                </a:ln>
                <a:effectLst/>
                <a:uLnTx/>
                <a:uFillTx/>
                <a:latin typeface="Roboto" panose="02000000000000000000" pitchFamily="2" charset="0"/>
                <a:ea typeface="Roboto" panose="02000000000000000000" pitchFamily="2" charset="0"/>
              </a:rPr>
              <a:t>Explain</a:t>
            </a:r>
            <a:endParaRPr kumimoji="0" lang="tr-TR" sz="1800" b="1" i="0" u="none" strike="noStrike" kern="1200" cap="none" spc="0" normalizeH="0" baseline="0" noProof="0" dirty="0">
              <a:ln>
                <a:noFill/>
              </a:ln>
              <a:effectLst/>
              <a:uLnTx/>
              <a:uFillTx/>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90000"/>
              </a:lnSpc>
              <a:spcBef>
                <a:spcPts val="1000"/>
              </a:spcBef>
              <a:spcAft>
                <a:spcPts val="0"/>
              </a:spcAft>
              <a:buClr>
                <a:srgbClr val="4472C4">
                  <a:lumMod val="50000"/>
                </a:srgbClr>
              </a:buClr>
              <a:buSzTx/>
              <a:buFont typeface="Wingdings" panose="05000000000000000000" pitchFamily="2" charset="2"/>
              <a:buNone/>
              <a:tabLst/>
              <a:defRPr/>
            </a:pPr>
            <a:r>
              <a:rPr lang="en-GB" sz="1800" dirty="0">
                <a:latin typeface="OpenSans-Bold"/>
              </a:rPr>
              <a:t>Social engineering is the term used for a broad range of malicious activities accomplished through human interactions</a:t>
            </a:r>
            <a:endParaRPr lang="en-US" sz="1800" dirty="0">
              <a:latin typeface="OpenSans-Bold"/>
            </a:endParaRPr>
          </a:p>
        </p:txBody>
      </p:sp>
      <p:sp>
        <p:nvSpPr>
          <p:cNvPr id="27" name="Rectangle 26">
            <a:extLst>
              <a:ext uri="{FF2B5EF4-FFF2-40B4-BE49-F238E27FC236}">
                <a16:creationId xmlns:a16="http://schemas.microsoft.com/office/drawing/2014/main" id="{386BF202-E196-4A33-94FE-016F09696D25}"/>
              </a:ext>
            </a:extLst>
          </p:cNvPr>
          <p:cNvSpPr/>
          <p:nvPr/>
        </p:nvSpPr>
        <p:spPr>
          <a:xfrm>
            <a:off x="832006" y="3529215"/>
            <a:ext cx="6145122" cy="15019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Roboto" panose="02000000000000000000" pitchFamily="2" charset="0"/>
                <a:ea typeface="Roboto" panose="02000000000000000000" pitchFamily="2" charset="0"/>
              </a:rPr>
              <a:t>Examples</a:t>
            </a:r>
          </a:p>
          <a:p>
            <a:pPr marL="285750" marR="0" lvl="0" indent="-2857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lang="en-US" sz="1800" i="0" u="none" strike="noStrike" baseline="0" dirty="0">
                <a:latin typeface="OpenSans-Bold"/>
              </a:rPr>
              <a:t>Spam emails</a:t>
            </a:r>
          </a:p>
          <a:p>
            <a:pPr marL="285750" marR="0" lvl="0" indent="-2857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lang="en-US" sz="1800" i="0" u="none" strike="noStrike" baseline="0" dirty="0">
                <a:latin typeface="OpenSans-Bold"/>
              </a:rPr>
              <a:t>Phishing emails</a:t>
            </a:r>
          </a:p>
          <a:p>
            <a:pPr marL="285750" marR="0" lvl="0" indent="-2857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lang="en-US" sz="1800" i="0" u="none" strike="noStrike" baseline="0" dirty="0">
                <a:latin typeface="OpenSans-Bold"/>
              </a:rPr>
              <a:t>Spear phishing emails</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50501" t="3048"/>
          <a:stretch/>
        </p:blipFill>
        <p:spPr>
          <a:xfrm>
            <a:off x="10555704" y="22508"/>
            <a:ext cx="1636295" cy="646331"/>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BD105FFE-3176-4191-9C8D-BDEF144EFAEA}"/>
              </a:ext>
            </a:extLst>
          </p:cNvPr>
          <p:cNvPicPr>
            <a:picLocks noChangeAspect="1"/>
          </p:cNvPicPr>
          <p:nvPr/>
        </p:nvPicPr>
        <p:blipFill>
          <a:blip r:embed="rId4"/>
          <a:stretch>
            <a:fillRect/>
          </a:stretch>
        </p:blipFill>
        <p:spPr>
          <a:xfrm>
            <a:off x="4297020" y="3686420"/>
            <a:ext cx="7076831" cy="2109121"/>
          </a:xfrm>
          <a:prstGeom prst="rect">
            <a:avLst/>
          </a:prstGeom>
        </p:spPr>
      </p:pic>
      <p:pic>
        <p:nvPicPr>
          <p:cNvPr id="6" name="Picture 5">
            <a:extLst>
              <a:ext uri="{FF2B5EF4-FFF2-40B4-BE49-F238E27FC236}">
                <a16:creationId xmlns:a16="http://schemas.microsoft.com/office/drawing/2014/main" id="{B5FD7999-8ADA-470A-A5EF-FEE177794B5E}"/>
              </a:ext>
            </a:extLst>
          </p:cNvPr>
          <p:cNvPicPr>
            <a:picLocks noChangeAspect="1"/>
          </p:cNvPicPr>
          <p:nvPr/>
        </p:nvPicPr>
        <p:blipFill>
          <a:blip r:embed="rId5"/>
          <a:stretch>
            <a:fillRect/>
          </a:stretch>
        </p:blipFill>
        <p:spPr>
          <a:xfrm>
            <a:off x="4182510" y="3686419"/>
            <a:ext cx="7191341" cy="2109121"/>
          </a:xfrm>
          <a:prstGeom prst="rect">
            <a:avLst/>
          </a:prstGeom>
        </p:spPr>
      </p:pic>
    </p:spTree>
    <p:extLst>
      <p:ext uri="{BB962C8B-B14F-4D97-AF65-F5344CB8AC3E}">
        <p14:creationId xmlns:p14="http://schemas.microsoft.com/office/powerpoint/2010/main" val="160813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0C1A5CAC-780F-4A87-A5E6-7976E5144916}"/>
              </a:ext>
            </a:extLst>
          </p:cNvPr>
          <p:cNvSpPr>
            <a:spLocks noGrp="1"/>
          </p:cNvSpPr>
          <p:nvPr/>
        </p:nvSpPr>
        <p:spPr>
          <a:xfrm>
            <a:off x="838200" y="1062459"/>
            <a:ext cx="10174754" cy="866260"/>
          </a:xfrm>
          <a:prstGeom prst="rect">
            <a:avLst/>
          </a:prstGeom>
        </p:spPr>
        <p:txBody>
          <a:bodyPr vert="horz" lIns="208568" tIns="104285" rIns="208568" bIns="104285"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a:ln>
                <a:noFill/>
              </a:ln>
              <a:solidFill>
                <a:srgbClr val="4472C4"/>
              </a:solidFill>
              <a:effectLst/>
              <a:uLnTx/>
              <a:uFillTx/>
              <a:latin typeface="Roboto" panose="02000000000000000000" pitchFamily="2" charset="0"/>
              <a:ea typeface="Roboto" panose="02000000000000000000" pitchFamily="2" charset="0"/>
              <a:cs typeface="Calibri" panose="020F0502020204030204" pitchFamily="34" charset="0"/>
            </a:endParaRPr>
          </a:p>
        </p:txBody>
      </p:sp>
      <p:sp>
        <p:nvSpPr>
          <p:cNvPr id="94" name="Metin kutusu 27">
            <a:extLst>
              <a:ext uri="{FF2B5EF4-FFF2-40B4-BE49-F238E27FC236}">
                <a16:creationId xmlns:a16="http://schemas.microsoft.com/office/drawing/2014/main" id="{88C753BC-51A3-4DDB-8505-FCF02488BF5C}"/>
              </a:ext>
            </a:extLst>
          </p:cNvPr>
          <p:cNvSpPr txBox="1"/>
          <p:nvPr/>
        </p:nvSpPr>
        <p:spPr>
          <a:xfrm>
            <a:off x="838200" y="516542"/>
            <a:ext cx="10822521" cy="646331"/>
          </a:xfrm>
          <a:prstGeom prst="rect">
            <a:avLst/>
          </a:prstGeom>
          <a:noFill/>
        </p:spPr>
        <p:txBody>
          <a:bodyPr wrap="square" rtlCol="0">
            <a:spAutoFit/>
          </a:bodyPr>
          <a:lstStyle/>
          <a:p>
            <a:r>
              <a:rPr lang="en-GB" sz="3600" b="1" dirty="0">
                <a:latin typeface="Roboto" panose="02000000000000000000" pitchFamily="2" charset="0"/>
                <a:ea typeface="Roboto" panose="02000000000000000000" pitchFamily="2" charset="0"/>
              </a:rPr>
              <a:t>Basic Web Application </a:t>
            </a:r>
            <a:r>
              <a:rPr lang="en-GB" sz="3600" b="1" dirty="0">
                <a:solidFill>
                  <a:schemeClr val="bg1"/>
                </a:solidFill>
                <a:highlight>
                  <a:srgbClr val="0000FF"/>
                </a:highlight>
                <a:latin typeface="Roboto" panose="02000000000000000000" pitchFamily="2" charset="0"/>
                <a:ea typeface="Roboto" panose="02000000000000000000" pitchFamily="2" charset="0"/>
              </a:rPr>
              <a:t>Attacks</a:t>
            </a:r>
            <a:endParaRPr lang="en-US" sz="3600" b="1" dirty="0">
              <a:solidFill>
                <a:schemeClr val="bg1"/>
              </a:solidFill>
              <a:highlight>
                <a:srgbClr val="0000FF"/>
              </a:highlight>
              <a:latin typeface="Roboto" panose="02000000000000000000" pitchFamily="2" charset="0"/>
              <a:ea typeface="Roboto" panose="02000000000000000000" pitchFamily="2" charset="0"/>
            </a:endParaRPr>
          </a:p>
        </p:txBody>
      </p:sp>
      <p:sp>
        <p:nvSpPr>
          <p:cNvPr id="37" name="Rectangle 36">
            <a:extLst>
              <a:ext uri="{FF2B5EF4-FFF2-40B4-BE49-F238E27FC236}">
                <a16:creationId xmlns:a16="http://schemas.microsoft.com/office/drawing/2014/main" id="{0DFEFC24-D56D-4551-94CD-8CFE6BFEF6D4}"/>
              </a:ext>
            </a:extLst>
          </p:cNvPr>
          <p:cNvSpPr/>
          <p:nvPr/>
        </p:nvSpPr>
        <p:spPr>
          <a:xfrm>
            <a:off x="1" y="0"/>
            <a:ext cx="261936" cy="6858000"/>
          </a:xfrm>
          <a:prstGeom prst="rect">
            <a:avLst/>
          </a:prstGeom>
          <a:solidFill>
            <a:srgbClr val="1463FF"/>
          </a:solidFill>
          <a:ln>
            <a:noFill/>
          </a:ln>
          <a:effectLst>
            <a:outerShdw blurRad="508000" dist="50800" dir="27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highlight>
                <a:srgbClr val="0000FF"/>
              </a:highlight>
              <a:uLnTx/>
              <a:uFillTx/>
              <a:latin typeface="Roboto" panose="02000000000000000000" pitchFamily="2" charset="0"/>
              <a:ea typeface="Roboto" panose="02000000000000000000" pitchFamily="2" charset="0"/>
            </a:endParaRPr>
          </a:p>
        </p:txBody>
      </p:sp>
      <p:pic>
        <p:nvPicPr>
          <p:cNvPr id="12" name="Picture 11">
            <a:extLst>
              <a:ext uri="{FF2B5EF4-FFF2-40B4-BE49-F238E27FC236}">
                <a16:creationId xmlns:a16="http://schemas.microsoft.com/office/drawing/2014/main" id="{0206517B-E8F3-40C2-906E-CE9E6305BA1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501" t="3048"/>
          <a:stretch/>
        </p:blipFill>
        <p:spPr>
          <a:xfrm>
            <a:off x="10555704" y="22508"/>
            <a:ext cx="1636295" cy="646331"/>
          </a:xfrm>
          <a:prstGeom prst="rect">
            <a:avLst/>
          </a:prstGeom>
        </p:spPr>
      </p:pic>
      <p:sp>
        <p:nvSpPr>
          <p:cNvPr id="16" name="TextBox 15">
            <a:extLst>
              <a:ext uri="{FF2B5EF4-FFF2-40B4-BE49-F238E27FC236}">
                <a16:creationId xmlns:a16="http://schemas.microsoft.com/office/drawing/2014/main" id="{E964234E-65FA-4AA4-BD30-0F5328524E92}"/>
              </a:ext>
            </a:extLst>
          </p:cNvPr>
          <p:cNvSpPr txBox="1"/>
          <p:nvPr/>
        </p:nvSpPr>
        <p:spPr>
          <a:xfrm>
            <a:off x="832006" y="2481753"/>
            <a:ext cx="9251561" cy="1092032"/>
          </a:xfrm>
          <a:prstGeom prst="rect">
            <a:avLst/>
          </a:prstGeom>
        </p:spPr>
        <p:txBody>
          <a:bodyPr vert="horz" lIns="91440" tIns="45720" rIns="91440" bIns="45720" rtlCol="0">
            <a:noAutofit/>
          </a:bodyPr>
          <a:lstStyle>
            <a:defPPr>
              <a:defRPr lang="en-US"/>
            </a:defPPr>
            <a:lvl1pPr indent="0">
              <a:lnSpc>
                <a:spcPct val="90000"/>
              </a:lnSpc>
              <a:spcBef>
                <a:spcPts val="1000"/>
              </a:spcBef>
              <a:buClr>
                <a:schemeClr val="accent1">
                  <a:lumMod val="50000"/>
                </a:schemeClr>
              </a:buClr>
              <a:buFont typeface="Wingdings" panose="05000000000000000000" pitchFamily="2" charset="2"/>
              <a:buNone/>
              <a:defRPr sz="1600">
                <a:latin typeface="Corbel" panose="020B0503020204020204" pitchFamily="34" charset="0"/>
              </a:defRPr>
            </a:lvl1pPr>
            <a:lvl2pPr marL="685800" indent="-228600">
              <a:lnSpc>
                <a:spcPct val="90000"/>
              </a:lnSpc>
              <a:spcBef>
                <a:spcPts val="500"/>
              </a:spcBef>
              <a:buClr>
                <a:schemeClr val="accent1">
                  <a:lumMod val="50000"/>
                </a:schemeClr>
              </a:buClr>
              <a:buFont typeface="Wingdings" panose="05000000000000000000" pitchFamily="2" charset="2"/>
              <a:buChar char="§"/>
              <a:defRPr sz="2400">
                <a:solidFill>
                  <a:schemeClr val="tx1">
                    <a:lumMod val="50000"/>
                    <a:lumOff val="50000"/>
                  </a:schemeClr>
                </a:solidFill>
                <a:latin typeface="Corbel" panose="020B0503020204020204" pitchFamily="34" charset="0"/>
              </a:defRPr>
            </a:lvl2pPr>
            <a:lvl3pPr marL="1143000" indent="-228600">
              <a:lnSpc>
                <a:spcPct val="90000"/>
              </a:lnSpc>
              <a:spcBef>
                <a:spcPts val="500"/>
              </a:spcBef>
              <a:buClr>
                <a:schemeClr val="accent1">
                  <a:lumMod val="50000"/>
                </a:schemeClr>
              </a:buClr>
              <a:buFont typeface="Wingdings" panose="05000000000000000000" pitchFamily="2" charset="2"/>
              <a:buChar char="§"/>
              <a:defRPr sz="2000">
                <a:solidFill>
                  <a:schemeClr val="tx1">
                    <a:lumMod val="50000"/>
                    <a:lumOff val="50000"/>
                  </a:schemeClr>
                </a:solidFill>
                <a:latin typeface="Corbel" panose="020B0503020204020204" pitchFamily="34" charset="0"/>
              </a:defRPr>
            </a:lvl3pPr>
            <a:lvl4pPr marL="1600200" indent="-228600">
              <a:lnSpc>
                <a:spcPct val="90000"/>
              </a:lnSpc>
              <a:spcBef>
                <a:spcPts val="500"/>
              </a:spcBef>
              <a:buClr>
                <a:schemeClr val="accent1">
                  <a:lumMod val="50000"/>
                </a:schemeClr>
              </a:buClr>
              <a:buFont typeface="Wingdings" panose="05000000000000000000" pitchFamily="2" charset="2"/>
              <a:buChar char="§"/>
              <a:defRPr>
                <a:solidFill>
                  <a:schemeClr val="tx1">
                    <a:lumMod val="50000"/>
                    <a:lumOff val="50000"/>
                  </a:schemeClr>
                </a:solidFill>
                <a:latin typeface="Corbel" panose="020B0503020204020204" pitchFamily="34" charset="0"/>
              </a:defRPr>
            </a:lvl4pPr>
            <a:lvl5pPr marL="2057400" indent="-228600">
              <a:lnSpc>
                <a:spcPct val="90000"/>
              </a:lnSpc>
              <a:spcBef>
                <a:spcPts val="500"/>
              </a:spcBef>
              <a:buClr>
                <a:schemeClr val="accent1">
                  <a:lumMod val="50000"/>
                </a:schemeClr>
              </a:buClr>
              <a:buFont typeface="Wingdings" panose="05000000000000000000" pitchFamily="2" charset="2"/>
              <a:buChar char="§"/>
              <a:defRPr>
                <a:solidFill>
                  <a:schemeClr val="tx1">
                    <a:lumMod val="50000"/>
                    <a:lumOff val="50000"/>
                  </a:schemeClr>
                </a:solidFill>
                <a:latin typeface="Corbel" panose="020B05030202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
                <a:srgbClr val="4472C4">
                  <a:lumMod val="50000"/>
                </a:srgbClr>
              </a:buClr>
              <a:buSzTx/>
              <a:buFont typeface="Wingdings" panose="05000000000000000000" pitchFamily="2" charset="2"/>
              <a:buNone/>
              <a:tabLst/>
              <a:defRPr/>
            </a:pPr>
            <a:r>
              <a:rPr kumimoji="0" lang="en-GB" sz="1800" b="1" i="0" u="none" strike="noStrike" kern="1200" cap="none" spc="0" normalizeH="0" baseline="0" noProof="0" dirty="0">
                <a:ln>
                  <a:noFill/>
                </a:ln>
                <a:effectLst/>
                <a:uLnTx/>
                <a:uFillTx/>
                <a:latin typeface="Roboto" panose="02000000000000000000" pitchFamily="2" charset="0"/>
                <a:ea typeface="Roboto" panose="02000000000000000000" pitchFamily="2" charset="0"/>
              </a:rPr>
              <a:t>Explain</a:t>
            </a:r>
            <a:endParaRPr kumimoji="0" lang="tr-TR" sz="1800" b="1" i="0" u="none" strike="noStrike" kern="1200" cap="none" spc="0" normalizeH="0" baseline="0" noProof="0" dirty="0">
              <a:ln>
                <a:noFill/>
              </a:ln>
              <a:effectLst/>
              <a:uLnTx/>
              <a:uFillTx/>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90000"/>
              </a:lnSpc>
              <a:spcBef>
                <a:spcPts val="1000"/>
              </a:spcBef>
              <a:spcAft>
                <a:spcPts val="0"/>
              </a:spcAft>
              <a:buClr>
                <a:srgbClr val="4472C4">
                  <a:lumMod val="50000"/>
                </a:srgbClr>
              </a:buClr>
              <a:buSzTx/>
              <a:buFont typeface="Wingdings" panose="05000000000000000000" pitchFamily="2" charset="2"/>
              <a:buNone/>
              <a:tabLst/>
              <a:defRPr/>
            </a:pPr>
            <a:r>
              <a:rPr lang="en-GB" sz="1800" dirty="0">
                <a:latin typeface="OpenSans-Bold"/>
              </a:rPr>
              <a:t>the basic web application attack techniques that saboteurs are using tend to be the same ones they’ve been relying on for years, especially these five.</a:t>
            </a:r>
            <a:endParaRPr lang="en-US" sz="1800" dirty="0">
              <a:latin typeface="OpenSans-Bold"/>
            </a:endParaRPr>
          </a:p>
        </p:txBody>
      </p:sp>
      <p:sp>
        <p:nvSpPr>
          <p:cNvPr id="17" name="Rectangle 16">
            <a:extLst>
              <a:ext uri="{FF2B5EF4-FFF2-40B4-BE49-F238E27FC236}">
                <a16:creationId xmlns:a16="http://schemas.microsoft.com/office/drawing/2014/main" id="{24F78AAC-9D44-4080-AF13-7A600F7DBC44}"/>
              </a:ext>
            </a:extLst>
          </p:cNvPr>
          <p:cNvSpPr/>
          <p:nvPr/>
        </p:nvSpPr>
        <p:spPr>
          <a:xfrm>
            <a:off x="832006" y="3529215"/>
            <a:ext cx="6145122" cy="15019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Roboto" panose="02000000000000000000" pitchFamily="2" charset="0"/>
                <a:ea typeface="Roboto" panose="02000000000000000000" pitchFamily="2" charset="0"/>
              </a:rPr>
              <a:t>Examples</a:t>
            </a:r>
          </a:p>
          <a:p>
            <a:pPr marL="285750" marR="0" lvl="0" indent="-2857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lang="en-US" sz="1800" i="0" u="none" strike="noStrike" baseline="0" dirty="0">
                <a:latin typeface="OpenSans-Bold"/>
              </a:rPr>
              <a:t>Injection Attacks</a:t>
            </a:r>
          </a:p>
          <a:p>
            <a:pPr marL="285750" marR="0" lvl="0" indent="-2857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lang="en-US" sz="1800" i="0" u="none" strike="noStrike" baseline="0" dirty="0">
                <a:latin typeface="OpenSans-Bold"/>
              </a:rPr>
              <a:t>Brute Force</a:t>
            </a:r>
          </a:p>
          <a:p>
            <a:pPr marL="285750" marR="0" lvl="0" indent="-285750" algn="l" defTabSz="914400" rtl="0" eaLnBrk="1" fontAlgn="auto" latinLnBrk="0" hangingPunct="1">
              <a:lnSpc>
                <a:spcPct val="90000"/>
              </a:lnSpc>
              <a:spcBef>
                <a:spcPts val="1000"/>
              </a:spcBef>
              <a:spcAft>
                <a:spcPts val="0"/>
              </a:spcAft>
              <a:buClr>
                <a:prstClr val="black"/>
              </a:buClr>
              <a:buSzTx/>
              <a:buFont typeface="Arial" panose="020B0604020202020204" pitchFamily="34" charset="0"/>
              <a:buChar char="•"/>
              <a:tabLst/>
              <a:defRPr/>
            </a:pPr>
            <a:r>
              <a:rPr lang="en-US" sz="1800" i="0" u="none" strike="noStrike" baseline="0" dirty="0">
                <a:latin typeface="OpenSans-Bold"/>
              </a:rPr>
              <a:t>MITM Attack</a:t>
            </a:r>
          </a:p>
        </p:txBody>
      </p:sp>
      <p:pic>
        <p:nvPicPr>
          <p:cNvPr id="18" name="Picture 17" descr="A picture containing text&#10;&#10;Description automatically generated">
            <a:extLst>
              <a:ext uri="{FF2B5EF4-FFF2-40B4-BE49-F238E27FC236}">
                <a16:creationId xmlns:a16="http://schemas.microsoft.com/office/drawing/2014/main" id="{49231FC5-9327-4C8A-A1DC-2266C94729B8}"/>
              </a:ext>
            </a:extLst>
          </p:cNvPr>
          <p:cNvPicPr>
            <a:picLocks noChangeAspect="1"/>
          </p:cNvPicPr>
          <p:nvPr/>
        </p:nvPicPr>
        <p:blipFill>
          <a:blip r:embed="rId4"/>
          <a:stretch>
            <a:fillRect/>
          </a:stretch>
        </p:blipFill>
        <p:spPr>
          <a:xfrm>
            <a:off x="4297020" y="3686420"/>
            <a:ext cx="7076831" cy="2109121"/>
          </a:xfrm>
          <a:prstGeom prst="rect">
            <a:avLst/>
          </a:prstGeom>
        </p:spPr>
      </p:pic>
      <p:pic>
        <p:nvPicPr>
          <p:cNvPr id="4" name="Picture 3">
            <a:extLst>
              <a:ext uri="{FF2B5EF4-FFF2-40B4-BE49-F238E27FC236}">
                <a16:creationId xmlns:a16="http://schemas.microsoft.com/office/drawing/2014/main" id="{9E9BFD1F-0012-4C59-AF47-7C468F225CFE}"/>
              </a:ext>
            </a:extLst>
          </p:cNvPr>
          <p:cNvPicPr>
            <a:picLocks noChangeAspect="1"/>
          </p:cNvPicPr>
          <p:nvPr/>
        </p:nvPicPr>
        <p:blipFill>
          <a:blip r:embed="rId5"/>
          <a:stretch>
            <a:fillRect/>
          </a:stretch>
        </p:blipFill>
        <p:spPr>
          <a:xfrm>
            <a:off x="3658720" y="3686420"/>
            <a:ext cx="7776953" cy="2109121"/>
          </a:xfrm>
          <a:prstGeom prst="rect">
            <a:avLst/>
          </a:prstGeom>
        </p:spPr>
      </p:pic>
    </p:spTree>
    <p:extLst>
      <p:ext uri="{BB962C8B-B14F-4D97-AF65-F5344CB8AC3E}">
        <p14:creationId xmlns:p14="http://schemas.microsoft.com/office/powerpoint/2010/main" val="333759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996</TotalTime>
  <Words>705</Words>
  <Application>Microsoft Office PowerPoint</Application>
  <PresentationFormat>Widescreen</PresentationFormat>
  <Paragraphs>138</Paragraphs>
  <Slides>23</Slides>
  <Notes>22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Arial</vt:lpstr>
      <vt:lpstr>Arial Black</vt:lpstr>
      <vt:lpstr>Calibri</vt:lpstr>
      <vt:lpstr>Calibri Light</vt:lpstr>
      <vt:lpstr>Carlito</vt:lpstr>
      <vt:lpstr>Open sans</vt:lpstr>
      <vt:lpstr>OpenSans-Bold</vt:lpstr>
      <vt:lpstr>Roboto</vt:lpstr>
      <vt:lpstr>Roboto Medium</vt:lpstr>
      <vt:lpstr>Verizon NHG DS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Hasan Suca Kayman</dc:creator>
  <cp:lastModifiedBy>Hasan Suca Kayman</cp:lastModifiedBy>
  <cp:revision>7</cp:revision>
  <dcterms:created xsi:type="dcterms:W3CDTF">2021-08-05T13:29:54Z</dcterms:created>
  <dcterms:modified xsi:type="dcterms:W3CDTF">2021-08-06T17:14:28Z</dcterms:modified>
</cp:coreProperties>
</file>